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952" r:id="rId1"/>
    <p:sldMasterId id="2147483969" r:id="rId2"/>
  </p:sldMasterIdLst>
  <p:sldIdLst>
    <p:sldId id="266" r:id="rId3"/>
    <p:sldId id="370" r:id="rId4"/>
    <p:sldId id="352" r:id="rId5"/>
    <p:sldId id="268" r:id="rId6"/>
    <p:sldId id="270" r:id="rId7"/>
    <p:sldId id="281" r:id="rId8"/>
    <p:sldId id="282" r:id="rId9"/>
    <p:sldId id="283" r:id="rId10"/>
    <p:sldId id="284" r:id="rId11"/>
    <p:sldId id="285" r:id="rId12"/>
    <p:sldId id="256" r:id="rId13"/>
    <p:sldId id="257" r:id="rId14"/>
    <p:sldId id="293" r:id="rId15"/>
    <p:sldId id="303" r:id="rId16"/>
    <p:sldId id="289" r:id="rId17"/>
    <p:sldId id="304" r:id="rId18"/>
    <p:sldId id="305" r:id="rId19"/>
    <p:sldId id="306" r:id="rId20"/>
    <p:sldId id="307" r:id="rId21"/>
    <p:sldId id="308" r:id="rId22"/>
    <p:sldId id="309" r:id="rId23"/>
    <p:sldId id="258" r:id="rId24"/>
    <p:sldId id="294" r:id="rId25"/>
    <p:sldId id="310" r:id="rId26"/>
    <p:sldId id="311" r:id="rId27"/>
    <p:sldId id="312" r:id="rId28"/>
    <p:sldId id="259" r:id="rId29"/>
    <p:sldId id="313" r:id="rId30"/>
    <p:sldId id="314" r:id="rId31"/>
    <p:sldId id="315" r:id="rId32"/>
    <p:sldId id="316" r:id="rId33"/>
    <p:sldId id="318" r:id="rId34"/>
    <p:sldId id="319" r:id="rId35"/>
    <p:sldId id="300" r:id="rId36"/>
    <p:sldId id="260" r:id="rId37"/>
    <p:sldId id="320" r:id="rId38"/>
    <p:sldId id="321" r:id="rId39"/>
    <p:sldId id="322" r:id="rId40"/>
    <p:sldId id="323" r:id="rId41"/>
    <p:sldId id="324" r:id="rId42"/>
    <p:sldId id="325" r:id="rId43"/>
    <p:sldId id="326" r:id="rId44"/>
    <p:sldId id="327" r:id="rId45"/>
    <p:sldId id="261" r:id="rId46"/>
    <p:sldId id="328" r:id="rId47"/>
    <p:sldId id="329" r:id="rId48"/>
    <p:sldId id="330" r:id="rId49"/>
    <p:sldId id="262" r:id="rId50"/>
    <p:sldId id="295" r:id="rId51"/>
    <p:sldId id="332" r:id="rId52"/>
    <p:sldId id="263" r:id="rId53"/>
    <p:sldId id="296" r:id="rId54"/>
    <p:sldId id="333" r:id="rId55"/>
    <p:sldId id="264" r:id="rId56"/>
    <p:sldId id="297" r:id="rId57"/>
    <p:sldId id="334" r:id="rId58"/>
    <p:sldId id="335" r:id="rId59"/>
    <p:sldId id="336" r:id="rId60"/>
    <p:sldId id="337" r:id="rId61"/>
    <p:sldId id="338" r:id="rId62"/>
    <p:sldId id="339" r:id="rId63"/>
    <p:sldId id="341" r:id="rId64"/>
    <p:sldId id="342" r:id="rId65"/>
    <p:sldId id="265" r:id="rId66"/>
    <p:sldId id="298" r:id="rId67"/>
    <p:sldId id="343" r:id="rId68"/>
    <p:sldId id="344" r:id="rId69"/>
    <p:sldId id="345" r:id="rId70"/>
    <p:sldId id="346" r:id="rId71"/>
    <p:sldId id="347" r:id="rId72"/>
    <p:sldId id="271" r:id="rId73"/>
    <p:sldId id="299" r:id="rId74"/>
    <p:sldId id="348" r:id="rId75"/>
    <p:sldId id="272" r:id="rId76"/>
    <p:sldId id="273" r:id="rId77"/>
    <p:sldId id="349" r:id="rId78"/>
    <p:sldId id="350" r:id="rId79"/>
    <p:sldId id="351" r:id="rId80"/>
    <p:sldId id="274" r:id="rId81"/>
    <p:sldId id="275" r:id="rId82"/>
    <p:sldId id="288" r:id="rId83"/>
    <p:sldId id="302" r:id="rId84"/>
    <p:sldId id="278" r:id="rId85"/>
    <p:sldId id="280" r:id="rId86"/>
    <p:sldId id="279" r:id="rId87"/>
    <p:sldId id="287" r:id="rId88"/>
    <p:sldId id="358" r:id="rId89"/>
    <p:sldId id="359" r:id="rId90"/>
    <p:sldId id="360" r:id="rId91"/>
    <p:sldId id="361" r:id="rId92"/>
    <p:sldId id="356" r:id="rId93"/>
    <p:sldId id="369" r:id="rId94"/>
    <p:sldId id="362" r:id="rId95"/>
    <p:sldId id="363" r:id="rId96"/>
    <p:sldId id="354" r:id="rId97"/>
    <p:sldId id="355" r:id="rId98"/>
    <p:sldId id="364" r:id="rId99"/>
    <p:sldId id="365" r:id="rId100"/>
    <p:sldId id="366" r:id="rId101"/>
    <p:sldId id="367" r:id="rId102"/>
    <p:sldId id="353" r:id="rId103"/>
  </p:sldIdLst>
  <p:sldSz cx="12188825" cy="6858000"/>
  <p:notesSz cx="6858000" cy="9144000"/>
  <p:custShowLst>
    <p:custShow name="O" id="0">
      <p:sldLst>
        <p:sld r:id="rId14"/>
        <p:sld r:id="rId15"/>
        <p:sld r:id="rId16"/>
        <p:sld r:id="rId17"/>
        <p:sld r:id="rId18"/>
        <p:sld r:id="rId19"/>
        <p:sld r:id="rId20"/>
        <p:sld r:id="rId21"/>
        <p:sld r:id="rId22"/>
        <p:sld r:id="rId23"/>
      </p:sldLst>
    </p:custShow>
    <p:custShow name="A" id="1">
      <p:sldLst>
        <p:sld r:id="rId24"/>
        <p:sld r:id="rId25"/>
        <p:sld r:id="rId26"/>
        <p:sld r:id="rId27"/>
        <p:sld r:id="rId28"/>
      </p:sldLst>
    </p:custShow>
    <p:custShow name="B" id="2">
      <p:sldLst>
        <p:sld r:id="rId29"/>
        <p:sld r:id="rId30"/>
        <p:sld r:id="rId31"/>
        <p:sld r:id="rId32"/>
        <p:sld r:id="rId33"/>
        <p:sld r:id="rId34"/>
        <p:sld r:id="rId35"/>
        <p:sld r:id="rId36"/>
      </p:sldLst>
    </p:custShow>
    <p:custShow name="C" id="3">
      <p:sldLst>
        <p:sld r:id="rId37"/>
        <p:sld r:id="rId38"/>
        <p:sld r:id="rId39"/>
        <p:sld r:id="rId40"/>
        <p:sld r:id="rId41"/>
        <p:sld r:id="rId42"/>
        <p:sld r:id="rId43"/>
        <p:sld r:id="rId44"/>
        <p:sld r:id="rId45"/>
      </p:sldLst>
    </p:custShow>
    <p:custShow name="D" id="4">
      <p:sldLst>
        <p:sld r:id="rId46"/>
        <p:sld r:id="rId47"/>
        <p:sld r:id="rId48"/>
        <p:sld r:id="rId49"/>
      </p:sldLst>
    </p:custShow>
    <p:custShow name="E" id="5">
      <p:sldLst>
        <p:sld r:id="rId50"/>
        <p:sld r:id="rId51"/>
        <p:sld r:id="rId52"/>
      </p:sldLst>
    </p:custShow>
    <p:custShow name="F" id="6">
      <p:sldLst>
        <p:sld r:id="rId53"/>
        <p:sld r:id="rId54"/>
      </p:sldLst>
    </p:custShow>
    <p:custShow name="G" id="7">
      <p:sldLst>
        <p:sld r:id="rId56"/>
        <p:sld r:id="rId57"/>
        <p:sld r:id="rId58"/>
        <p:sld r:id="rId59"/>
        <p:sld r:id="rId60"/>
        <p:sld r:id="rId61"/>
        <p:sld r:id="rId62"/>
        <p:sld r:id="rId63"/>
        <p:sld r:id="rId64"/>
        <p:sld r:id="rId65"/>
      </p:sldLst>
    </p:custShow>
    <p:custShow name="H" id="8">
      <p:sldLst>
        <p:sld r:id="rId66"/>
        <p:sld r:id="rId67"/>
        <p:sld r:id="rId68"/>
        <p:sld r:id="rId69"/>
        <p:sld r:id="rId70"/>
        <p:sld r:id="rId71"/>
        <p:sld r:id="rId72"/>
      </p:sldLst>
    </p:custShow>
    <p:custShow name="Req. Mangement" id="9">
      <p:sldLst>
        <p:sld r:id="rId73"/>
        <p:sld r:id="rId74"/>
      </p:sldLst>
    </p:custShow>
    <p:custShow name="Setps" id="10">
      <p:sldLst>
        <p:sld r:id="rId23"/>
        <p:sld r:id="rId28"/>
        <p:sld r:id="rId36"/>
        <p:sld r:id="rId43"/>
        <p:sld r:id="rId45"/>
        <p:sld r:id="rId49"/>
        <p:sld r:id="rId52"/>
        <p:sld r:id="rId55"/>
        <p:sld r:id="rId65"/>
        <p:sld r:id="rId72"/>
      </p:sldLst>
    </p:custShow>
    <p:custShow name="Introduction" id="11">
      <p:sldLst>
        <p:sld r:id="rId6"/>
        <p:sld r:id="rId7"/>
        <p:sld r:id="rId87"/>
        <p:sld r:id="rId8"/>
        <p:sld r:id="rId9"/>
        <p:sld r:id="rId10"/>
        <p:sld r:id="rId11"/>
      </p:sldLst>
    </p:custShow>
    <p:custShow name="ADM" id="12">
      <p:sldLst>
        <p:sld r:id="rId12"/>
        <p:sld r:id="rId13"/>
      </p:sldLst>
    </p:custShow>
    <p:custShow name="Content Framework" id="13">
      <p:sldLst>
        <p:sld r:id="rId75"/>
        <p:sld r:id="rId76"/>
        <p:sld r:id="rId77"/>
        <p:sld r:id="rId78"/>
        <p:sld r:id="rId79"/>
      </p:sldLst>
    </p:custShow>
    <p:custShow name="Continium" id="14">
      <p:sldLst>
        <p:sld r:id="rId81"/>
        <p:sld r:id="rId82"/>
        <p:sld r:id="rId83"/>
        <p:sld r:id="rId84"/>
        <p:sld r:id="rId88"/>
      </p:sldLst>
    </p:custShow>
    <p:custShow name="Capability" id="15">
      <p:sldLst>
        <p:sld r:id="rId85"/>
        <p:sld r:id="rId86"/>
      </p:sldLst>
    </p:custShow>
    <p:custShow name="Guidelines" id="16">
      <p:sldLst>
        <p:sld r:id="rId93"/>
        <p:sld r:id="rId94"/>
        <p:sld r:id="rId27"/>
        <p:sld r:id="rId97"/>
        <p:sld r:id="rId98"/>
        <p:sld r:id="rId89"/>
        <p:sld r:id="rId90"/>
        <p:sld r:id="rId91"/>
        <p:sld r:id="rId92"/>
        <p:sld r:id="rId95"/>
        <p:sld r:id="rId96"/>
      </p:sldLst>
    </p:custShow>
    <p:custShow name="Ref. Models" id="17">
      <p:sldLst>
        <p:sld r:id="rId99"/>
        <p:sld r:id="rId100"/>
        <p:sld r:id="rId101"/>
        <p:sld r:id="rId102"/>
      </p:sldLst>
    </p:custShow>
    <p:custShow name="Start" id="18">
      <p:sldLst>
        <p:sld r:id="rId5"/>
        <p:sld r:id="rId103"/>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 Mandebvu" initials="sM" lastIdx="2" clrIdx="0">
    <p:extLst>
      <p:ext uri="{19B8F6BF-5375-455C-9EA6-DF929625EA0E}">
        <p15:presenceInfo xmlns:p15="http://schemas.microsoft.com/office/powerpoint/2012/main" userId="518f83aaaf9b16e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4E28"/>
    <a:srgbClr val="681B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72" d="100"/>
          <a:sy n="72" d="100"/>
        </p:scale>
        <p:origin x="78" y="120"/>
      </p:cViewPr>
      <p:guideLst>
        <p:guide orient="horz" pos="2160"/>
        <p:guide pos="3839"/>
      </p:guideLst>
    </p:cSldViewPr>
  </p:slideViewPr>
  <p:notesTextViewPr>
    <p:cViewPr>
      <p:scale>
        <a:sx n="1" d="1"/>
        <a:sy n="1" d="1"/>
      </p:scale>
      <p:origin x="0" y="0"/>
    </p:cViewPr>
  </p:notesTextViewPr>
  <p:sorterViewPr>
    <p:cViewPr varScale="1">
      <p:scale>
        <a:sx n="100" d="100"/>
        <a:sy n="100" d="100"/>
      </p:scale>
      <p:origin x="0" y="-414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7" name="Straight Connector 6"/>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0" y="-16933"/>
            <a:ext cx="863600" cy="5698067"/>
          </a:xfrm>
          <a:custGeom>
            <a:avLst/>
            <a:gdLst>
              <a:gd name="connsiteX0" fmla="*/ 0 w 863600"/>
              <a:gd name="connsiteY0" fmla="*/ 8467 h 5698067"/>
              <a:gd name="connsiteX1" fmla="*/ 863600 w 863600"/>
              <a:gd name="connsiteY1" fmla="*/ 0 h 5698067"/>
              <a:gd name="connsiteX2" fmla="*/ 863600 w 863600"/>
              <a:gd name="connsiteY2" fmla="*/ 16934 h 5698067"/>
              <a:gd name="connsiteX3" fmla="*/ 0 w 863600"/>
              <a:gd name="connsiteY3" fmla="*/ 5698067 h 5698067"/>
              <a:gd name="connsiteX4" fmla="*/ 0 w 863600"/>
              <a:gd name="connsiteY4" fmla="*/ 8467 h 5698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8B72B601-AE91-48EB-A539-139153269DA6}" type="datetime1">
              <a:rPr lang="en-US" smtClean="0"/>
              <a:t>5/20/2014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pic>
        <p:nvPicPr>
          <p:cNvPr id="17" name="Picture 16"/>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xfrm>
            <a:off x="11244607" y="6298604"/>
            <a:ext cx="683339" cy="365125"/>
          </a:xfrm>
        </p:spPr>
        <p:txBody>
          <a:bodyPr/>
          <a:lstStyle>
            <a:lvl1pPr>
              <a:defRPr sz="1800" b="1">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2577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Title and Caption">
    <p:spTree>
      <p:nvGrpSpPr>
        <p:cNvPr id="1" name=""/>
        <p:cNvGrpSpPr/>
        <p:nvPr/>
      </p:nvGrpSpPr>
      <p:grpSpPr>
        <a:xfrm>
          <a:off x="0" y="0"/>
          <a:ext cx="0" cy="0"/>
          <a:chOff x="0" y="0"/>
          <a:chExt cx="0" cy="0"/>
        </a:xfrm>
      </p:grpSpPr>
      <p:cxnSp>
        <p:nvCxnSpPr>
          <p:cNvPr id="18" name="Straight Connector 1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263600A6-C1C6-4CF9-A5A2-BEA9FBCB15E1}" type="datetime1">
              <a:rPr lang="en-US" smtClean="0"/>
              <a:t>5/20/2014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435107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cxnSp>
        <p:nvCxnSpPr>
          <p:cNvPr id="21" name="Straight Connector 20"/>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11BD0398-39CB-430E-BEA4-780B463042BD}" type="datetime1">
              <a:rPr lang="en-US" smtClean="0"/>
              <a:t>5/20/2014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baseline="0" dirty="0" smtClean="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lvl="0">
              <a:spcBef>
                <a:spcPct val="0"/>
              </a:spcBef>
              <a:buNone/>
              <a:defRPr sz="8000" b="0" cap="all" baseline="0">
                <a:ln w="3175" cmpd="sng">
                  <a:noFill/>
                </a:ln>
                <a:effectLst/>
                <a:latin typeface="Arial"/>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smtClean="0">
                <a:solidFill>
                  <a:schemeClr val="accent1">
                    <a:lumMod val="60000"/>
                    <a:lumOff val="40000"/>
                  </a:schemeClr>
                </a:solidFill>
              </a:rPr>
              <a:t>”</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4086664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cxnSp>
        <p:nvCxnSpPr>
          <p:cNvPr id="17" name="Straight Connector 16"/>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C1C7D757-6EE6-43FC-84F6-9B15E3C71247}" type="datetime1">
              <a:rPr lang="en-US" smtClean="0"/>
              <a:t>5/20/2014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119130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cxnSp>
        <p:nvCxnSpPr>
          <p:cNvPr id="21" name="Straight Connector 20"/>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CC5A6910-9C46-4D04-AF5F-22D0519D4674}" type="datetime1">
              <a:rPr lang="en-US" smtClean="0"/>
              <a:t>5/20/2014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baseline="0" dirty="0" smtClean="0">
                <a:ln w="3175" cmpd="sng">
                  <a:noFill/>
                </a:ln>
                <a:solidFill>
                  <a:schemeClr val="accent1">
                    <a:lumMod val="60000"/>
                    <a:lumOff val="40000"/>
                  </a:schemeClr>
                </a:solidFill>
                <a:effectLst/>
                <a:latin typeface="Arial"/>
              </a:rPr>
              <a:t>“</a:t>
            </a:r>
            <a:endParaRPr lang="en-US" sz="8000" baseline="0" dirty="0">
              <a:ln w="3175" cmpd="sng">
                <a:noFill/>
              </a:ln>
              <a:solidFill>
                <a:schemeClr val="accent1">
                  <a:lumMod val="60000"/>
                  <a:lumOff val="40000"/>
                </a:schemeClr>
              </a:solidFill>
              <a:effectLst/>
              <a:latin typeface="Arial"/>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lvl="0">
              <a:spcBef>
                <a:spcPct val="0"/>
              </a:spcBef>
              <a:buNone/>
              <a:defRPr sz="8000" b="0" cap="all" baseline="0">
                <a:ln w="3175" cmpd="sng">
                  <a:noFill/>
                </a:ln>
                <a:effectLst/>
                <a:latin typeface="Arial"/>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smtClean="0">
                <a:solidFill>
                  <a:schemeClr val="accent1">
                    <a:lumMod val="60000"/>
                    <a:lumOff val="40000"/>
                  </a:schemeClr>
                </a:solidFill>
              </a:rPr>
              <a:t>”</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2988093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cxnSp>
        <p:nvCxnSpPr>
          <p:cNvPr id="19" name="Straight Connector 18"/>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C7CEBDC1-088E-4582-9F9C-EF0104BCB490}" type="datetime1">
              <a:rPr lang="en-US" smtClean="0"/>
              <a:t>5/20/2014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780484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17" name="Straight Connector 16"/>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b"/>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27B3B1C0-FAF6-441E-AB6C-E8337C09A8DA}" type="datetime1">
              <a:rPr lang="en-US" smtClean="0"/>
              <a:t>5/20/2014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8" name="Picture 17"/>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22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18" name="Straight Connector 1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677335" y="609600"/>
            <a:ext cx="7060150" cy="5431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EB92E693-10E6-422C-B4C9-3474B5610F9E}" type="datetime1">
              <a:rPr lang="en-US" smtClean="0"/>
              <a:t>5/20/2014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17" name="Picture 16"/>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20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7" name="Straight Connector 6"/>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0" y="-16933"/>
            <a:ext cx="863600" cy="5698067"/>
          </a:xfrm>
          <a:custGeom>
            <a:avLst/>
            <a:gdLst>
              <a:gd name="connsiteX0" fmla="*/ 0 w 863600"/>
              <a:gd name="connsiteY0" fmla="*/ 8467 h 5698067"/>
              <a:gd name="connsiteX1" fmla="*/ 863600 w 863600"/>
              <a:gd name="connsiteY1" fmla="*/ 0 h 5698067"/>
              <a:gd name="connsiteX2" fmla="*/ 863600 w 863600"/>
              <a:gd name="connsiteY2" fmla="*/ 16934 h 5698067"/>
              <a:gd name="connsiteX3" fmla="*/ 0 w 863600"/>
              <a:gd name="connsiteY3" fmla="*/ 5698067 h 5698067"/>
              <a:gd name="connsiteX4" fmla="*/ 0 w 863600"/>
              <a:gd name="connsiteY4" fmla="*/ 8467 h 5698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7A19F-3FFD-485E-B275-CD56679F8AE1}" type="datetime1">
              <a:rPr lang="en-US" smtClean="0">
                <a:solidFill>
                  <a:prstClr val="black">
                    <a:tint val="75000"/>
                  </a:prstClr>
                </a:solidFill>
              </a:rPr>
              <a:pPr/>
              <a:t>5/20/2014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pic>
        <p:nvPicPr>
          <p:cNvPr id="17" name="Picture 1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xfrm>
            <a:off x="11244607" y="6298604"/>
            <a:ext cx="683339" cy="365125"/>
          </a:xfrm>
        </p:spPr>
        <p:txBody>
          <a:bodyPr/>
          <a:lstStyle>
            <a:lvl1pPr>
              <a:defRPr sz="1800" b="1">
                <a:solidFill>
                  <a:schemeClr val="bg1"/>
                </a:solidFill>
              </a:defRPr>
            </a:lvl1pPr>
          </a:lstStyle>
          <a:p>
            <a:fld id="{D57F1E4F-1CFF-5643-939E-217C01CDF56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7406985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18" name="Straight Connector 1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677334" y="1614489"/>
            <a:ext cx="8596668" cy="43418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3283595-91F6-4E26-99A7-E27CC79A92F9}" type="datetime1">
              <a:rPr lang="en-US" smtClean="0">
                <a:solidFill>
                  <a:prstClr val="black">
                    <a:tint val="75000"/>
                  </a:prstClr>
                </a:solidFill>
              </a:rPr>
              <a:pPr/>
              <a:t>5/20/2014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pic>
        <p:nvPicPr>
          <p:cNvPr id="17" name="Picture 1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8047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17" name="Straight Connector 16"/>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61257" y="2047353"/>
            <a:ext cx="10093231" cy="1826581"/>
          </a:xfrm>
        </p:spPr>
        <p:txBody>
          <a:bodyPr anchor="b">
            <a:normAutofit/>
          </a:bodyPr>
          <a:lstStyle>
            <a:lvl1pPr algn="l">
              <a:defRPr sz="5400" b="1" cap="none" spc="50">
                <a:ln w="9525" cmpd="sng">
                  <a:solidFill>
                    <a:schemeClr val="accent1"/>
                  </a:solidFill>
                  <a:prstDash val="solid"/>
                </a:ln>
                <a:solidFill>
                  <a:srgbClr val="70AD47">
                    <a:tint val="1000"/>
                  </a:srgbClr>
                </a:solidFill>
                <a:effectLst>
                  <a:glow rad="38100">
                    <a:schemeClr val="accent1">
                      <a:alpha val="40000"/>
                    </a:schemeClr>
                  </a:glo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0E0C18-905D-43A7-95BB-0E0A0D80D5E1}" type="datetime1">
              <a:rPr lang="en-US" smtClean="0">
                <a:solidFill>
                  <a:prstClr val="black">
                    <a:tint val="75000"/>
                  </a:prstClr>
                </a:solidFill>
              </a:rPr>
              <a:pPr/>
              <a:t>5/20/2014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728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18" name="Straight Connector 1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a:p>
        </p:txBody>
      </p:sp>
      <p:sp>
        <p:nvSpPr>
          <p:cNvPr id="3" name="Content Placeholder 2"/>
          <p:cNvSpPr>
            <a:spLocks noGrp="1"/>
          </p:cNvSpPr>
          <p:nvPr>
            <p:ph idx="1"/>
          </p:nvPr>
        </p:nvSpPr>
        <p:spPr>
          <a:xfrm>
            <a:off x="162180" y="1709076"/>
            <a:ext cx="9636359" cy="51489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7" name="Picture 16"/>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76397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19" name="Straight Connector 18"/>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Freeform 14"/>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Freeform 15"/>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Freeform 16"/>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77335" y="609600"/>
            <a:ext cx="8596668" cy="1320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77334" y="2160589"/>
            <a:ext cx="4184035" cy="38807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89969" y="2160589"/>
            <a:ext cx="4184034" cy="3880773"/>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0E927F-2D18-48E6-B0AC-5D512AF2FE88}" type="datetime1">
              <a:rPr lang="en-US" smtClean="0">
                <a:solidFill>
                  <a:prstClr val="black">
                    <a:tint val="75000"/>
                  </a:prstClr>
                </a:solidFill>
              </a:rPr>
              <a:pPr/>
              <a:t>5/20/2014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pic>
        <p:nvPicPr>
          <p:cNvPr id="18" name="Picture 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06549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20" name="Straight Connector 19"/>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Freeform 14"/>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Freeform 16"/>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8" name="Freeform 17"/>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Freeform 18"/>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32153" y="2160983"/>
            <a:ext cx="382921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43205" y="2160983"/>
            <a:ext cx="38307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85B619-E25E-4C26-B848-4F0CCE91324E}" type="datetime1">
              <a:rPr lang="en-US" smtClean="0">
                <a:solidFill>
                  <a:prstClr val="black">
                    <a:tint val="75000"/>
                  </a:prstClr>
                </a:solidFill>
              </a:rPr>
              <a:pPr/>
              <a:t>5/20/2014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pic>
        <p:nvPicPr>
          <p:cNvPr id="21" name="Picture 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89507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17" name="Straight Connector 16"/>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Freeform 7"/>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Freeform 13"/>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Freeform 14"/>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66E177-6F66-4BB3-A3DC-4659D33C99B2}" type="datetime1">
              <a:rPr lang="en-US" smtClean="0">
                <a:solidFill>
                  <a:prstClr val="black">
                    <a:tint val="75000"/>
                  </a:prstClr>
                </a:solidFill>
              </a:rPr>
              <a:pPr/>
              <a:t>5/20/2014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pic>
        <p:nvPicPr>
          <p:cNvPr id="16" name="Picture 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152" b="4069"/>
          <a:stretch/>
        </p:blipFill>
        <p:spPr bwMode="auto">
          <a:xfrm>
            <a:off x="9845853" y="107323"/>
            <a:ext cx="2237224" cy="678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9160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15" name="Straight Connector 14"/>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Freeform 7"/>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Freeform 8"/>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 name="Freeform 13"/>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Date Placeholder 1"/>
          <p:cNvSpPr>
            <a:spLocks noGrp="1"/>
          </p:cNvSpPr>
          <p:nvPr>
            <p:ph type="dt" sz="half" idx="10"/>
          </p:nvPr>
        </p:nvSpPr>
        <p:spPr/>
        <p:txBody>
          <a:bodyPr/>
          <a:lstStyle/>
          <a:p>
            <a:fld id="{F6F6A70C-6474-4AE5-9C85-3805B24D09FE}" type="datetime1">
              <a:rPr lang="en-US" smtClean="0">
                <a:solidFill>
                  <a:prstClr val="black">
                    <a:tint val="75000"/>
                  </a:prstClr>
                </a:solidFill>
              </a:rPr>
              <a:pPr/>
              <a:t>5/20/2014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pic>
        <p:nvPicPr>
          <p:cNvPr id="17" name="Picture 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918843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18" name="Straight Connector 1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Freeform 14"/>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Freeform 15"/>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Freeform 16"/>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77334" y="1498604"/>
            <a:ext cx="3854528" cy="1278466"/>
          </a:xfrm>
        </p:spPr>
        <p:txBody>
          <a:bodyPr anchor="b"/>
          <a:lstStyle>
            <a:lvl1pPr algn="l">
              <a:defRPr sz="2000" b="0"/>
            </a:lvl1pPr>
          </a:lstStyle>
          <a:p>
            <a:r>
              <a:rPr lang="en-US" smtClean="0"/>
              <a:t>Click to edit Master title style</a:t>
            </a:r>
            <a:endParaRPr lang="en-US"/>
          </a:p>
        </p:txBody>
      </p:sp>
      <p:sp>
        <p:nvSpPr>
          <p:cNvPr id="3" name="Content Placeholder 2"/>
          <p:cNvSpPr>
            <a:spLocks noGrp="1"/>
          </p:cNvSpPr>
          <p:nvPr>
            <p:ph idx="1"/>
          </p:nvPr>
        </p:nvSpPr>
        <p:spPr>
          <a:xfrm>
            <a:off x="4760462" y="514924"/>
            <a:ext cx="4513540" cy="5526437"/>
          </a:xfrm>
        </p:spPr>
        <p:txBody>
          <a:bodyPr anchor="ct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70"/>
            <a:ext cx="3854528" cy="25844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3C0FB6-ABE1-475C-B2C7-3B36285EF5CA}" type="datetime1">
              <a:rPr lang="en-US" smtClean="0">
                <a:solidFill>
                  <a:prstClr val="black">
                    <a:tint val="75000"/>
                  </a:prstClr>
                </a:solidFill>
              </a:rPr>
              <a:pPr/>
              <a:t>5/20/2014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8649914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19" name="Straight Connector 18"/>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Freeform 14"/>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6" name="Freeform 15"/>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Freeform 16"/>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798584-2F00-43B9-A285-9F022277999F}" type="datetime1">
              <a:rPr lang="en-US" smtClean="0">
                <a:solidFill>
                  <a:prstClr val="black">
                    <a:tint val="75000"/>
                  </a:prstClr>
                </a:solidFill>
              </a:rPr>
              <a:pPr/>
              <a:t>5/20/2014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pic>
        <p:nvPicPr>
          <p:cNvPr id="18" name="Picture 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20896"/>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Title and Caption">
    <p:spTree>
      <p:nvGrpSpPr>
        <p:cNvPr id="1" name=""/>
        <p:cNvGrpSpPr/>
        <p:nvPr/>
      </p:nvGrpSpPr>
      <p:grpSpPr>
        <a:xfrm>
          <a:off x="0" y="0"/>
          <a:ext cx="0" cy="0"/>
          <a:chOff x="0" y="0"/>
          <a:chExt cx="0" cy="0"/>
        </a:xfrm>
      </p:grpSpPr>
      <p:cxnSp>
        <p:nvCxnSpPr>
          <p:cNvPr id="18" name="Straight Connector 1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56AFBC-28E9-4136-BE25-F5F4BF567179}" type="datetime1">
              <a:rPr lang="en-US" smtClean="0">
                <a:solidFill>
                  <a:prstClr val="black">
                    <a:tint val="75000"/>
                  </a:prstClr>
                </a:solidFill>
              </a:rPr>
              <a:pPr/>
              <a:t>5/20/2014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solidFill>
              </a:rPr>
              <a:pPr/>
              <a:t>‹#›</a:t>
            </a:fld>
            <a:endParaRPr lang="en-US" dirty="0">
              <a:solidFill>
                <a:prstClr val="white"/>
              </a:solidFill>
            </a:endParaRPr>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36577284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cxnSp>
        <p:nvCxnSpPr>
          <p:cNvPr id="21" name="Straight Connector 20"/>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C59D43-02EE-42D2-B79E-876BF06B1AD7}" type="datetime1">
              <a:rPr lang="en-US" smtClean="0">
                <a:solidFill>
                  <a:prstClr val="black">
                    <a:tint val="75000"/>
                  </a:prstClr>
                </a:solidFill>
              </a:rPr>
              <a:pPr/>
              <a:t>5/20/2014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solidFill>
              </a:rPr>
              <a:pPr/>
              <a:t>‹#›</a:t>
            </a:fld>
            <a:endParaRPr lang="en-US" dirty="0">
              <a:solidFill>
                <a:prstClr val="white"/>
              </a:solidFill>
            </a:endParaRPr>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smtClean="0">
                <a:solidFill>
                  <a:srgbClr val="90C226">
                    <a:lumMod val="60000"/>
                    <a:lumOff val="40000"/>
                  </a:srgbClr>
                </a:solidFill>
                <a:effectLst/>
                <a:latin typeface="Arial"/>
              </a:rPr>
              <a:t>“</a:t>
            </a:r>
            <a:endParaRPr lang="en-US" sz="8000" dirty="0">
              <a:solidFill>
                <a:srgbClr val="90C226">
                  <a:lumMod val="60000"/>
                  <a:lumOff val="40000"/>
                </a:srgbClr>
              </a:solidFill>
              <a:effectLst/>
              <a:latin typeface="Arial"/>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lvl="0">
              <a:spcBef>
                <a:spcPct val="0"/>
              </a:spcBef>
              <a:buNone/>
              <a:defRPr sz="8000" b="0" cap="all" baseline="0">
                <a:ln w="3175" cmpd="sng">
                  <a:noFill/>
                </a:ln>
                <a:effectLst/>
                <a:latin typeface="Arial"/>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smtClean="0">
                <a:solidFill>
                  <a:srgbClr val="90C226">
                    <a:lumMod val="60000"/>
                    <a:lumOff val="40000"/>
                  </a:srgbClr>
                </a:solidFill>
              </a:rPr>
              <a:t>”</a:t>
            </a:r>
            <a:endParaRPr lang="en-US" dirty="0">
              <a:solidFill>
                <a:srgbClr val="90C226">
                  <a:lumMod val="60000"/>
                  <a:lumOff val="40000"/>
                </a:srgbClr>
              </a:solidFill>
            </a:endParaRPr>
          </a:p>
        </p:txBody>
      </p:sp>
    </p:spTree>
    <p:extLst>
      <p:ext uri="{BB962C8B-B14F-4D97-AF65-F5344CB8AC3E}">
        <p14:creationId xmlns:p14="http://schemas.microsoft.com/office/powerpoint/2010/main" val="302818947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cxnSp>
        <p:nvCxnSpPr>
          <p:cNvPr id="17" name="Straight Connector 16"/>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A8E83D-0FFB-453D-AA6C-59B5A075136E}" type="datetime1">
              <a:rPr lang="en-US" smtClean="0">
                <a:solidFill>
                  <a:prstClr val="black">
                    <a:tint val="75000"/>
                  </a:prstClr>
                </a:solidFill>
              </a:rPr>
              <a:pPr/>
              <a:t>5/20/2014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solidFill>
              </a:rPr>
              <a:pPr/>
              <a:t>‹#›</a:t>
            </a:fld>
            <a:endParaRPr lang="en-US" dirty="0">
              <a:solidFill>
                <a:prstClr val="white"/>
              </a:solidFill>
            </a:endParaRPr>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77805296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cxnSp>
        <p:nvCxnSpPr>
          <p:cNvPr id="21" name="Straight Connector 20"/>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1FDCCD-1F7D-4249-8C7A-BA712C24AB70}" type="datetime1">
              <a:rPr lang="en-US" smtClean="0">
                <a:solidFill>
                  <a:prstClr val="black">
                    <a:tint val="75000"/>
                  </a:prstClr>
                </a:solidFill>
              </a:rPr>
              <a:pPr/>
              <a:t>5/20/2014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solidFill>
              </a:rPr>
              <a:pPr/>
              <a:t>‹#›</a:t>
            </a:fld>
            <a:endParaRPr lang="en-US" dirty="0">
              <a:solidFill>
                <a:prstClr val="white"/>
              </a:solidFill>
            </a:endParaRPr>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sz="8000" dirty="0" smtClean="0">
                <a:solidFill>
                  <a:srgbClr val="90C226">
                    <a:lumMod val="60000"/>
                    <a:lumOff val="40000"/>
                  </a:srgbClr>
                </a:solidFill>
                <a:effectLst/>
                <a:latin typeface="Arial"/>
              </a:rPr>
              <a:t>“</a:t>
            </a:r>
            <a:endParaRPr lang="en-US" sz="8000" dirty="0">
              <a:solidFill>
                <a:srgbClr val="90C226">
                  <a:lumMod val="60000"/>
                  <a:lumOff val="40000"/>
                </a:srgbClr>
              </a:solidFill>
              <a:effectLst/>
              <a:latin typeface="Arial"/>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defPPr>
              <a:defRPr lang="en-US"/>
            </a:defPPr>
            <a:lvl1pPr lvl="0">
              <a:spcBef>
                <a:spcPct val="0"/>
              </a:spcBef>
              <a:buNone/>
              <a:defRPr sz="8000" b="0" cap="all" baseline="0">
                <a:ln w="3175" cmpd="sng">
                  <a:noFill/>
                </a:ln>
                <a:effectLst/>
                <a:latin typeface="Arial"/>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smtClean="0">
                <a:solidFill>
                  <a:srgbClr val="90C226">
                    <a:lumMod val="60000"/>
                    <a:lumOff val="40000"/>
                  </a:srgbClr>
                </a:solidFill>
              </a:rPr>
              <a:t>”</a:t>
            </a:r>
            <a:endParaRPr lang="en-US" dirty="0">
              <a:solidFill>
                <a:srgbClr val="90C226">
                  <a:lumMod val="60000"/>
                  <a:lumOff val="40000"/>
                </a:srgbClr>
              </a:solidFill>
            </a:endParaRPr>
          </a:p>
        </p:txBody>
      </p:sp>
    </p:spTree>
    <p:extLst>
      <p:ext uri="{BB962C8B-B14F-4D97-AF65-F5344CB8AC3E}">
        <p14:creationId xmlns:p14="http://schemas.microsoft.com/office/powerpoint/2010/main" val="522251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17" name="Straight Connector 16"/>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DCC32668-C41B-48C4-8B02-8F42E890CF6D}" type="datetime1">
              <a:rPr lang="en-US" smtClean="0"/>
              <a:t>5/20/2014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18" name="Picture 17"/>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149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cxnSp>
        <p:nvCxnSpPr>
          <p:cNvPr id="19" name="Straight Connector 18"/>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9603CA-C096-4055-BC08-72455AE97C25}" type="datetime1">
              <a:rPr lang="en-US" smtClean="0">
                <a:solidFill>
                  <a:prstClr val="black">
                    <a:tint val="75000"/>
                  </a:prstClr>
                </a:solidFill>
              </a:rPr>
              <a:pPr/>
              <a:t>5/20/2014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solidFill>
              </a:rPr>
              <a:pPr/>
              <a:t>‹#›</a:t>
            </a:fld>
            <a:endParaRPr lang="en-US" dirty="0">
              <a:solidFill>
                <a:prstClr val="white"/>
              </a:solidFill>
            </a:endParaRPr>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262487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17" name="Straight Connector 16"/>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b"/>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81B3A1-AB57-4B14-9670-A2091338C3FE}" type="datetime1">
              <a:rPr lang="en-US" smtClean="0">
                <a:solidFill>
                  <a:prstClr val="black">
                    <a:tint val="75000"/>
                  </a:prstClr>
                </a:solidFill>
              </a:rPr>
              <a:pPr/>
              <a:t>5/20/2014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pic>
        <p:nvPicPr>
          <p:cNvPr id="18" name="Picture 17"/>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6223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18" name="Straight Connector 1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677335" y="609600"/>
            <a:ext cx="7060150" cy="5431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5CBC9F-6C5E-4DDA-97D3-92C3CC7E5CCE}" type="datetime1">
              <a:rPr lang="en-US" smtClean="0">
                <a:solidFill>
                  <a:prstClr val="black">
                    <a:tint val="75000"/>
                  </a:prstClr>
                </a:solidFill>
              </a:rPr>
              <a:pPr/>
              <a:t>5/20/2014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solidFill>
              </a:rPr>
              <a:pPr/>
              <a:t>‹#›</a:t>
            </a:fld>
            <a:endParaRPr lang="en-US">
              <a:solidFill>
                <a:prstClr val="white"/>
              </a:solidFill>
            </a:endParaRPr>
          </a:p>
        </p:txBody>
      </p:sp>
      <p:cxnSp>
        <p:nvCxnSpPr>
          <p:cNvPr id="8" name="Straight Connector 7"/>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Freeform 9"/>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Freeform 10"/>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Freeform 12"/>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Freeform 13"/>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 name="Freeform 14"/>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7" name="Picture 1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2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19" name="Straight Connector 18"/>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eform 16"/>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 name="Title 1"/>
          <p:cNvSpPr>
            <a:spLocks noGrp="1"/>
          </p:cNvSpPr>
          <p:nvPr>
            <p:ph type="title"/>
          </p:nvPr>
        </p:nvSpPr>
        <p:spPr>
          <a:xfrm>
            <a:off x="105477" y="106128"/>
            <a:ext cx="8596668" cy="1320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09316" y="1649480"/>
            <a:ext cx="4184035" cy="5041605"/>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1951" y="1649481"/>
            <a:ext cx="4184034" cy="504160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8"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450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20" name="Straight Connector 19"/>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eform 16"/>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Freeform 17"/>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Freeform 18"/>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32153" y="2160983"/>
            <a:ext cx="382921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43205" y="2160983"/>
            <a:ext cx="38307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7205133" y="6041362"/>
            <a:ext cx="911939" cy="365125"/>
          </a:xfrm>
          <a:prstGeom prst="rect">
            <a:avLst/>
          </a:prstGeom>
        </p:spPr>
        <p:txBody>
          <a:bodyPr/>
          <a:lstStyle/>
          <a:p>
            <a:fld id="{A9CA3E5D-92C6-4139-BB24-C532BB342BA1}" type="datetime1">
              <a:rPr lang="en-US" smtClean="0"/>
              <a:t>5/20/2014</a:t>
            </a:fld>
            <a:endParaRPr lang="en-US" dirty="0"/>
          </a:p>
        </p:txBody>
      </p:sp>
      <p:sp>
        <p:nvSpPr>
          <p:cNvPr id="8" name="Footer Placeholder 7"/>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pic>
        <p:nvPicPr>
          <p:cNvPr id="21"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0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17" name="Straight Connector 16"/>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Freeform 7"/>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Freeform 8"/>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7205133" y="6041362"/>
            <a:ext cx="911939" cy="365125"/>
          </a:xfrm>
          <a:prstGeom prst="rect">
            <a:avLst/>
          </a:prstGeom>
        </p:spPr>
        <p:txBody>
          <a:bodyPr/>
          <a:lstStyle/>
          <a:p>
            <a:fld id="{B9E45673-EF25-44AD-B46A-2AB33F95B4EA}" type="datetime1">
              <a:rPr lang="en-US" smtClean="0"/>
              <a:t>5/20/2014</a:t>
            </a:fld>
            <a:endParaRPr lang="en-US" dirty="0"/>
          </a:p>
        </p:txBody>
      </p:sp>
      <p:sp>
        <p:nvSpPr>
          <p:cNvPr id="4" name="Footer Placeholder 3"/>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6"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845853" y="107323"/>
            <a:ext cx="2237224" cy="67828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37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15" name="Straight Connector 14"/>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8" name="Freeform 7"/>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Freeform 8"/>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Freeform 9"/>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Date Placeholder 1"/>
          <p:cNvSpPr>
            <a:spLocks noGrp="1"/>
          </p:cNvSpPr>
          <p:nvPr>
            <p:ph type="dt" sz="half" idx="10"/>
          </p:nvPr>
        </p:nvSpPr>
        <p:spPr>
          <a:xfrm>
            <a:off x="7205133" y="6041362"/>
            <a:ext cx="911939" cy="365125"/>
          </a:xfrm>
          <a:prstGeom prst="rect">
            <a:avLst/>
          </a:prstGeom>
        </p:spPr>
        <p:txBody>
          <a:bodyPr/>
          <a:lstStyle/>
          <a:p>
            <a:fld id="{0CBB4E9C-316A-43F2-96F3-001D911B5D7C}" type="datetime1">
              <a:rPr lang="en-US" smtClean="0"/>
              <a:t>5/20/2014</a:t>
            </a:fld>
            <a:endParaRPr lang="en-US" dirty="0"/>
          </a:p>
        </p:txBody>
      </p:sp>
      <p:sp>
        <p:nvSpPr>
          <p:cNvPr id="3" name="Footer Placeholder 2"/>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
        <p:nvSpPr>
          <p:cNvPr id="16" name="Freeform 15"/>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17"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228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18" name="Straight Connector 17"/>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eform 16"/>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 name="Title 1"/>
          <p:cNvSpPr>
            <a:spLocks noGrp="1"/>
          </p:cNvSpPr>
          <p:nvPr>
            <p:ph type="title"/>
          </p:nvPr>
        </p:nvSpPr>
        <p:spPr>
          <a:xfrm>
            <a:off x="677334" y="1498604"/>
            <a:ext cx="3854528" cy="1278466"/>
          </a:xfrm>
        </p:spPr>
        <p:txBody>
          <a:bodyPr anchor="b"/>
          <a:lstStyle>
            <a:lvl1pPr algn="l">
              <a:defRPr sz="2000" b="0"/>
            </a:lvl1pPr>
          </a:lstStyle>
          <a:p>
            <a:r>
              <a:rPr lang="en-US" smtClean="0"/>
              <a:t>Click to edit Master title style</a:t>
            </a:r>
            <a:endParaRPr lang="en-US"/>
          </a:p>
        </p:txBody>
      </p:sp>
      <p:sp>
        <p:nvSpPr>
          <p:cNvPr id="3" name="Content Placeholder 2"/>
          <p:cNvSpPr>
            <a:spLocks noGrp="1"/>
          </p:cNvSpPr>
          <p:nvPr>
            <p:ph idx="1"/>
          </p:nvPr>
        </p:nvSpPr>
        <p:spPr>
          <a:xfrm>
            <a:off x="4760462" y="514924"/>
            <a:ext cx="4513540" cy="5526437"/>
          </a:xfrm>
        </p:spPr>
        <p:txBody>
          <a:bodyPr anchor="ct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70"/>
            <a:ext cx="3854528" cy="25844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6ADF82CF-741F-418B-9818-1F1852B3C3E0}" type="datetime1">
              <a:rPr lang="en-US" smtClean="0"/>
              <a:t>5/20/2014</a:t>
            </a:fld>
            <a:endParaRPr lang="en-US" dirty="0"/>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489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cxnSp>
        <p:nvCxnSpPr>
          <p:cNvPr id="19" name="Straight Connector 18"/>
          <p:cNvCxnSpPr/>
          <p:nvPr/>
        </p:nvCxnSpPr>
        <p:spPr>
          <a:xfrm flipV="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9186333" y="-8467"/>
            <a:ext cx="3005667" cy="6866467"/>
          </a:xfrm>
          <a:custGeom>
            <a:avLst/>
            <a:gdLst>
              <a:gd name="connsiteX0" fmla="*/ 2023534 w 3005667"/>
              <a:gd name="connsiteY0" fmla="*/ 8467 h 6866467"/>
              <a:gd name="connsiteX1" fmla="*/ 0 w 3005667"/>
              <a:gd name="connsiteY1" fmla="*/ 6866467 h 6866467"/>
              <a:gd name="connsiteX2" fmla="*/ 2997200 w 3005667"/>
              <a:gd name="connsiteY2" fmla="*/ 6858000 h 6866467"/>
              <a:gd name="connsiteX3" fmla="*/ 3005667 w 3005667"/>
              <a:gd name="connsiteY3" fmla="*/ 0 h 6866467"/>
              <a:gd name="connsiteX4" fmla="*/ 2023534 w 3005667"/>
              <a:gd name="connsiteY4" fmla="*/ 8467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5667" h="6866467">
                <a:moveTo>
                  <a:pt x="2023534" y="8467"/>
                </a:moveTo>
                <a:lnTo>
                  <a:pt x="0" y="6866467"/>
                </a:lnTo>
                <a:lnTo>
                  <a:pt x="2997200" y="6858000"/>
                </a:lnTo>
                <a:cubicBezTo>
                  <a:pt x="3000022" y="4572000"/>
                  <a:pt x="3002845" y="2286000"/>
                  <a:pt x="3005667" y="0"/>
                </a:cubicBezTo>
                <a:lnTo>
                  <a:pt x="2023534" y="8467"/>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Freeform 10"/>
          <p:cNvSpPr/>
          <p:nvPr/>
        </p:nvSpPr>
        <p:spPr>
          <a:xfrm>
            <a:off x="9601200" y="-8467"/>
            <a:ext cx="2590800" cy="6866467"/>
          </a:xfrm>
          <a:custGeom>
            <a:avLst/>
            <a:gdLst>
              <a:gd name="connsiteX0" fmla="*/ 0 w 2590800"/>
              <a:gd name="connsiteY0" fmla="*/ 0 h 6866467"/>
              <a:gd name="connsiteX1" fmla="*/ 1202267 w 2590800"/>
              <a:gd name="connsiteY1" fmla="*/ 6866467 h 6866467"/>
              <a:gd name="connsiteX2" fmla="*/ 2590800 w 2590800"/>
              <a:gd name="connsiteY2" fmla="*/ 6866467 h 6866467"/>
              <a:gd name="connsiteX3" fmla="*/ 2582333 w 2590800"/>
              <a:gd name="connsiteY3" fmla="*/ 0 h 6866467"/>
              <a:gd name="connsiteX4" fmla="*/ 0 w 2590800"/>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6866467">
                <a:moveTo>
                  <a:pt x="0" y="0"/>
                </a:moveTo>
                <a:lnTo>
                  <a:pt x="1202267" y="6866467"/>
                </a:lnTo>
                <a:lnTo>
                  <a:pt x="2590800" y="6866467"/>
                </a:lnTo>
                <a:cubicBezTo>
                  <a:pt x="2587978" y="4577645"/>
                  <a:pt x="2585155" y="2288822"/>
                  <a:pt x="2582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Freeform 11"/>
          <p:cNvSpPr/>
          <p:nvPr/>
        </p:nvSpPr>
        <p:spPr>
          <a:xfrm>
            <a:off x="8932333" y="3048000"/>
            <a:ext cx="3259667" cy="3810000"/>
          </a:xfrm>
          <a:custGeom>
            <a:avLst/>
            <a:gdLst>
              <a:gd name="connsiteX0" fmla="*/ 0 w 3259667"/>
              <a:gd name="connsiteY0" fmla="*/ 3810000 h 3810000"/>
              <a:gd name="connsiteX1" fmla="*/ 3251200 w 3259667"/>
              <a:gd name="connsiteY1" fmla="*/ 0 h 3810000"/>
              <a:gd name="connsiteX2" fmla="*/ 3259667 w 3259667"/>
              <a:gd name="connsiteY2" fmla="*/ 3810000 h 3810000"/>
              <a:gd name="connsiteX3" fmla="*/ 0 w 3259667"/>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Freeform 12"/>
          <p:cNvSpPr/>
          <p:nvPr/>
        </p:nvSpPr>
        <p:spPr>
          <a:xfrm>
            <a:off x="9338733" y="-8467"/>
            <a:ext cx="2853267" cy="6866467"/>
          </a:xfrm>
          <a:custGeom>
            <a:avLst/>
            <a:gdLst>
              <a:gd name="connsiteX0" fmla="*/ 0 w 2853267"/>
              <a:gd name="connsiteY0" fmla="*/ 0 h 6866467"/>
              <a:gd name="connsiteX1" fmla="*/ 2472267 w 2853267"/>
              <a:gd name="connsiteY1" fmla="*/ 6866467 h 6866467"/>
              <a:gd name="connsiteX2" fmla="*/ 2853267 w 2853267"/>
              <a:gd name="connsiteY2" fmla="*/ 6858000 h 6866467"/>
              <a:gd name="connsiteX3" fmla="*/ 2853267 w 2853267"/>
              <a:gd name="connsiteY3" fmla="*/ 0 h 6866467"/>
              <a:gd name="connsiteX4" fmla="*/ 0 w 2853267"/>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Freeform 13"/>
          <p:cNvSpPr/>
          <p:nvPr/>
        </p:nvSpPr>
        <p:spPr>
          <a:xfrm>
            <a:off x="10905067" y="-8467"/>
            <a:ext cx="1286933" cy="6866467"/>
          </a:xfrm>
          <a:custGeom>
            <a:avLst/>
            <a:gdLst>
              <a:gd name="connsiteX0" fmla="*/ 1016000 w 1286933"/>
              <a:gd name="connsiteY0" fmla="*/ 0 h 6866467"/>
              <a:gd name="connsiteX1" fmla="*/ 0 w 1286933"/>
              <a:gd name="connsiteY1" fmla="*/ 6866467 h 6866467"/>
              <a:gd name="connsiteX2" fmla="*/ 1286933 w 1286933"/>
              <a:gd name="connsiteY2" fmla="*/ 6866467 h 6866467"/>
              <a:gd name="connsiteX3" fmla="*/ 1278466 w 1286933"/>
              <a:gd name="connsiteY3" fmla="*/ 0 h 6866467"/>
              <a:gd name="connsiteX4" fmla="*/ 1016000 w 1286933"/>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Freeform 14"/>
          <p:cNvSpPr/>
          <p:nvPr/>
        </p:nvSpPr>
        <p:spPr>
          <a:xfrm>
            <a:off x="10938934" y="-8468"/>
            <a:ext cx="1270244" cy="6866467"/>
          </a:xfrm>
          <a:custGeom>
            <a:avLst/>
            <a:gdLst>
              <a:gd name="connsiteX0" fmla="*/ 0 w 1244600"/>
              <a:gd name="connsiteY0" fmla="*/ 0 h 6874934"/>
              <a:gd name="connsiteX1" fmla="*/ 1117600 w 1244600"/>
              <a:gd name="connsiteY1" fmla="*/ 6866467 h 6874934"/>
              <a:gd name="connsiteX2" fmla="*/ 1244600 w 1244600"/>
              <a:gd name="connsiteY2" fmla="*/ 6874934 h 6874934"/>
              <a:gd name="connsiteX3" fmla="*/ 1236134 w 1244600"/>
              <a:gd name="connsiteY3" fmla="*/ 0 h 6874934"/>
              <a:gd name="connsiteX4" fmla="*/ 0 w 1244600"/>
              <a:gd name="connsiteY4" fmla="*/ 0 h 6874934"/>
              <a:gd name="connsiteX0" fmla="*/ 0 w 1253067"/>
              <a:gd name="connsiteY0" fmla="*/ 0 h 6874934"/>
              <a:gd name="connsiteX1" fmla="*/ 1117600 w 1253067"/>
              <a:gd name="connsiteY1" fmla="*/ 6866467 h 6874934"/>
              <a:gd name="connsiteX2" fmla="*/ 1244600 w 1253067"/>
              <a:gd name="connsiteY2" fmla="*/ 6874934 h 6874934"/>
              <a:gd name="connsiteX3" fmla="*/ 1253067 w 1253067"/>
              <a:gd name="connsiteY3" fmla="*/ 0 h 6874934"/>
              <a:gd name="connsiteX4" fmla="*/ 0 w 1253067"/>
              <a:gd name="connsiteY4" fmla="*/ 0 h 6874934"/>
              <a:gd name="connsiteX0" fmla="*/ 0 w 1270244"/>
              <a:gd name="connsiteY0" fmla="*/ 0 h 6866467"/>
              <a:gd name="connsiteX1" fmla="*/ 1117600 w 1270244"/>
              <a:gd name="connsiteY1" fmla="*/ 6866467 h 6866467"/>
              <a:gd name="connsiteX2" fmla="*/ 1270000 w 1270244"/>
              <a:gd name="connsiteY2" fmla="*/ 6866467 h 6866467"/>
              <a:gd name="connsiteX3" fmla="*/ 1253067 w 1270244"/>
              <a:gd name="connsiteY3" fmla="*/ 0 h 6866467"/>
              <a:gd name="connsiteX4" fmla="*/ 0 w 1270244"/>
              <a:gd name="connsiteY4" fmla="*/ 0 h 6866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15"/>
          <p:cNvSpPr/>
          <p:nvPr/>
        </p:nvSpPr>
        <p:spPr>
          <a:xfrm>
            <a:off x="10371667" y="3589867"/>
            <a:ext cx="1820333" cy="3268133"/>
          </a:xfrm>
          <a:custGeom>
            <a:avLst/>
            <a:gdLst>
              <a:gd name="connsiteX0" fmla="*/ 0 w 1820333"/>
              <a:gd name="connsiteY0" fmla="*/ 3268133 h 3268133"/>
              <a:gd name="connsiteX1" fmla="*/ 1811866 w 1820333"/>
              <a:gd name="connsiteY1" fmla="*/ 0 h 3268133"/>
              <a:gd name="connsiteX2" fmla="*/ 1820333 w 1820333"/>
              <a:gd name="connsiteY2" fmla="*/ 3259666 h 3268133"/>
              <a:gd name="connsiteX3" fmla="*/ 0 w 1820333"/>
              <a:gd name="connsiteY3" fmla="*/ 3268133 h 3268133"/>
            </a:gdLst>
            <a:ahLst/>
            <a:cxnLst>
              <a:cxn ang="0">
                <a:pos x="connsiteX0" y="connsiteY0"/>
              </a:cxn>
              <a:cxn ang="0">
                <a:pos x="connsiteX1" y="connsiteY1"/>
              </a:cxn>
              <a:cxn ang="0">
                <a:pos x="connsiteX2" y="connsiteY2"/>
              </a:cxn>
              <a:cxn ang="0">
                <a:pos x="connsiteX3" y="connsiteY3"/>
              </a:cxn>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Freeform 16"/>
          <p:cNvSpPr/>
          <p:nvPr/>
        </p:nvSpPr>
        <p:spPr>
          <a:xfrm>
            <a:off x="-8467" y="4013200"/>
            <a:ext cx="457200" cy="2853267"/>
          </a:xfrm>
          <a:custGeom>
            <a:avLst/>
            <a:gdLst>
              <a:gd name="connsiteX0" fmla="*/ 0 w 457200"/>
              <a:gd name="connsiteY0" fmla="*/ 0 h 2853267"/>
              <a:gd name="connsiteX1" fmla="*/ 457200 w 457200"/>
              <a:gd name="connsiteY1" fmla="*/ 2853267 h 2853267"/>
              <a:gd name="connsiteX2" fmla="*/ 0 w 457200"/>
              <a:gd name="connsiteY2" fmla="*/ 2844800 h 2853267"/>
              <a:gd name="connsiteX3" fmla="*/ 0 w 457200"/>
              <a:gd name="connsiteY3" fmla="*/ 0 h 2853267"/>
            </a:gdLst>
            <a:ahLst/>
            <a:cxnLst>
              <a:cxn ang="0">
                <a:pos x="connsiteX0" y="connsiteY0"/>
              </a:cxn>
              <a:cxn ang="0">
                <a:pos x="connsiteX1" y="connsiteY1"/>
              </a:cxn>
              <a:cxn ang="0">
                <a:pos x="connsiteX2" y="connsiteY2"/>
              </a:cxn>
              <a:cxn ang="0">
                <a:pos x="connsiteX3" y="connsiteY3"/>
              </a:cxn>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677334" y="609600"/>
            <a:ext cx="8596668" cy="3845718"/>
          </a:xfrm>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748D88FC-2F18-4A30-8993-B769A165E911}" type="datetime1">
              <a:rPr lang="en-US" smtClean="0"/>
              <a:t>5/20/2014</a:t>
            </a:fld>
            <a:endParaRPr lang="en-US" dirty="0"/>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pic>
        <p:nvPicPr>
          <p:cNvPr id="18"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r="1152" b="4069"/>
          <a:stretch/>
        </p:blipFill>
        <p:spPr bwMode="auto">
          <a:xfrm>
            <a:off x="9675992" y="126202"/>
            <a:ext cx="2396421" cy="72655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735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180" y="14596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2180" y="1811634"/>
            <a:ext cx="8596668" cy="504636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1127801" y="6223924"/>
            <a:ext cx="683339" cy="365125"/>
          </a:xfrm>
          <a:prstGeom prst="rect">
            <a:avLst/>
          </a:prstGeom>
        </p:spPr>
        <p:txBody>
          <a:bodyPr vert="horz" lIns="91440" tIns="45720" rIns="91440" bIns="45720" rtlCol="0" anchor="ctr"/>
          <a:lstStyle>
            <a:lvl1pPr algn="r">
              <a:defRPr sz="2800" b="1">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5978280"/>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180" y="14596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1696132"/>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5AB10A7-8012-446A-ABFC-29D28E5B2264}" type="datetime1">
              <a:rPr lang="en-US" smtClean="0">
                <a:solidFill>
                  <a:prstClr val="black">
                    <a:tint val="75000"/>
                  </a:prstClr>
                </a:solidFill>
              </a:rPr>
              <a:pPr/>
              <a:t>5/20/2014</a:t>
            </a:fld>
            <a:endParaRPr lang="en-US" dirty="0">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11127801" y="6223924"/>
            <a:ext cx="683339" cy="365125"/>
          </a:xfrm>
          <a:prstGeom prst="rect">
            <a:avLst/>
          </a:prstGeom>
        </p:spPr>
        <p:txBody>
          <a:bodyPr vert="horz" lIns="91440" tIns="45720" rIns="91440" bIns="45720" rtlCol="0" anchor="ctr"/>
          <a:lstStyle>
            <a:lvl1pPr algn="r">
              <a:defRPr sz="2800" b="1">
                <a:solidFill>
                  <a:schemeClr val="bg1"/>
                </a:solidFill>
              </a:defRPr>
            </a:lvl1pPr>
          </a:lstStyle>
          <a:p>
            <a:fld id="{D57F1E4F-1CFF-5643-939E-217C01CDF565}"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905993261"/>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Lst>
  <p:timing>
    <p:tnLst>
      <p:par>
        <p:cTn id="1" dur="indefinite" restart="never" nodeType="tmRoot"/>
      </p:par>
    </p:tnLst>
  </p:timing>
  <p:hf hdr="0" ftr="0" dt="0"/>
  <p:txStyles>
    <p:titleStyle>
      <a:lvl1pPr algn="l" defTabSz="457200" rtl="0" eaLnBrk="1" latinLnBrk="0" hangingPunct="1">
        <a:spcBef>
          <a:spcPct val="0"/>
        </a:spcBef>
        <a:buNone/>
        <a:defRPr sz="3600" kern="1200">
          <a:solidFill>
            <a:schemeClr val="accent1"/>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mailto:sam@zimeletechnologies.com" TargetMode="External"/><Relationship Id="rId2" Type="http://schemas.openxmlformats.org/officeDocument/2006/relationships/image" Target="../media/image27.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7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pubs.opengroup.org/architecture/togaf9-doc/arch/chap06.html"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pubs.opengroup.org/architecture/togaf9-doc/arch/chap07.html" TargetMode="Externa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pubs.opengroup.org/architecture/togaf9-doc/arch/chap08.html"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pubs.opengroup.org/architecture/togaf9-doc/arch/chap09.html" TargetMode="Externa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hyperlink" Target="http://pubs.opengroup.org/architecture/togaf9-doc/arch/chap12.html" TargetMode="Externa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hyperlink" Target="http://pubs.opengroup.org/architecture/togaf9-doc/arch/chap13.html" TargetMode="Externa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hyperlink" Target="http://pubs.opengroup.org/architecture/togaf9-doc/arch/chap14.html#tag_14_04_05" TargetMode="Externa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pubs.opengroup.org/architecture/togaf9-doc/arch/chap15.html" TargetMode="Externa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hyperlink" Target="http://pubs.opengroup.org/architecture/togaf9-doc/arch/chap16.html" TargetMode="Externa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hyperlink" Target="http://pubs.opengroup.org/architecture/togaf9-doc/arch/chap17.html" TargetMode="Externa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 Id="rId4" Type="http://schemas.microsoft.com/office/2007/relationships/hdphoto" Target="../media/hdphoto1.wdp"/></Relationships>
</file>

<file path=ppt/slides/_rels/slide9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ZA" dirty="0" smtClean="0"/>
              <a:t>TOGAF 9.1</a:t>
            </a:r>
            <a:endParaRPr lang="en-ZA" dirty="0"/>
          </a:p>
        </p:txBody>
      </p:sp>
      <p:sp>
        <p:nvSpPr>
          <p:cNvPr id="3" name="Subtitle 2"/>
          <p:cNvSpPr>
            <a:spLocks noGrp="1"/>
          </p:cNvSpPr>
          <p:nvPr>
            <p:ph type="subTitle" idx="1"/>
          </p:nvPr>
        </p:nvSpPr>
        <p:spPr/>
        <p:txBody>
          <a:bodyPr/>
          <a:lstStyle/>
          <a:p>
            <a:r>
              <a:rPr lang="en-ZA" dirty="0"/>
              <a:t>By: Samuel Mandebvu</a:t>
            </a:r>
          </a:p>
        </p:txBody>
      </p:sp>
    </p:spTree>
    <p:extLst>
      <p:ext uri="{BB962C8B-B14F-4D97-AF65-F5344CB8AC3E}">
        <p14:creationId xmlns:p14="http://schemas.microsoft.com/office/powerpoint/2010/main" val="2751325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The ADM</a:t>
            </a:r>
            <a:endParaRPr lang="en-ZA" dirty="0"/>
          </a:p>
        </p:txBody>
      </p:sp>
      <p:sp>
        <p:nvSpPr>
          <p:cNvPr id="3" name="Content Placeholder 2"/>
          <p:cNvSpPr>
            <a:spLocks noGrp="1"/>
          </p:cNvSpPr>
          <p:nvPr>
            <p:ph idx="1"/>
          </p:nvPr>
        </p:nvSpPr>
        <p:spPr>
          <a:xfrm>
            <a:off x="162180" y="1709077"/>
            <a:ext cx="9636359" cy="3339441"/>
          </a:xfrm>
        </p:spPr>
        <p:txBody>
          <a:bodyPr>
            <a:noAutofit/>
          </a:bodyPr>
          <a:lstStyle/>
          <a:p>
            <a:r>
              <a:rPr lang="en-ZA" sz="2400" dirty="0"/>
              <a:t>The ADM supports the concept of iteration at three levels:</a:t>
            </a:r>
          </a:p>
          <a:p>
            <a:pPr lvl="1"/>
            <a:r>
              <a:rPr lang="en-ZA" sz="2000" b="1" dirty="0" smtClean="0">
                <a:solidFill>
                  <a:schemeClr val="accent4"/>
                </a:solidFill>
              </a:rPr>
              <a:t>Cycling </a:t>
            </a:r>
            <a:r>
              <a:rPr lang="en-ZA" sz="2000" b="1" dirty="0">
                <a:solidFill>
                  <a:schemeClr val="accent4"/>
                </a:solidFill>
              </a:rPr>
              <a:t>around the ADM</a:t>
            </a:r>
            <a:r>
              <a:rPr lang="en-ZA" sz="2000" dirty="0"/>
              <a:t>: The ADM is presented in a circular </a:t>
            </a:r>
            <a:r>
              <a:rPr lang="en-ZA" sz="2000" dirty="0" smtClean="0"/>
              <a:t>manner indicating </a:t>
            </a:r>
            <a:r>
              <a:rPr lang="en-ZA" sz="2000" dirty="0"/>
              <a:t>that the completion of one phase of architecture work </a:t>
            </a:r>
            <a:r>
              <a:rPr lang="en-ZA" sz="2000" dirty="0" smtClean="0"/>
              <a:t>directly feeds </a:t>
            </a:r>
            <a:r>
              <a:rPr lang="en-ZA" sz="2000" dirty="0"/>
              <a:t>into subsequent phases of architecture work.</a:t>
            </a:r>
          </a:p>
          <a:p>
            <a:pPr lvl="1"/>
            <a:r>
              <a:rPr lang="en-ZA" sz="2000" b="1" dirty="0" smtClean="0">
                <a:solidFill>
                  <a:schemeClr val="accent4"/>
                </a:solidFill>
              </a:rPr>
              <a:t>Iterating </a:t>
            </a:r>
            <a:r>
              <a:rPr lang="en-ZA" sz="2000" b="1" dirty="0">
                <a:solidFill>
                  <a:schemeClr val="accent4"/>
                </a:solidFill>
              </a:rPr>
              <a:t>between phases</a:t>
            </a:r>
            <a:r>
              <a:rPr lang="en-ZA" sz="2000" dirty="0"/>
              <a:t>: TOGAF describes the concept of </a:t>
            </a:r>
            <a:r>
              <a:rPr lang="en-ZA" sz="2000" dirty="0" smtClean="0"/>
              <a:t>iterating across </a:t>
            </a:r>
            <a:r>
              <a:rPr lang="en-ZA" sz="2000" dirty="0"/>
              <a:t>phases (e.g., returning to Business Architecture on completion </a:t>
            </a:r>
            <a:r>
              <a:rPr lang="en-ZA" sz="2000" dirty="0" smtClean="0"/>
              <a:t>of Technology </a:t>
            </a:r>
            <a:r>
              <a:rPr lang="en-ZA" sz="2000" dirty="0"/>
              <a:t>Architecture).</a:t>
            </a:r>
          </a:p>
          <a:p>
            <a:pPr lvl="1"/>
            <a:r>
              <a:rPr lang="en-ZA" sz="2000" b="1" dirty="0" smtClean="0">
                <a:solidFill>
                  <a:schemeClr val="accent4"/>
                </a:solidFill>
              </a:rPr>
              <a:t>Cycling </a:t>
            </a:r>
            <a:r>
              <a:rPr lang="en-ZA" sz="2000" b="1" dirty="0">
                <a:solidFill>
                  <a:schemeClr val="accent4"/>
                </a:solidFill>
              </a:rPr>
              <a:t>around a single phase</a:t>
            </a:r>
            <a:r>
              <a:rPr lang="en-ZA" sz="2000" dirty="0"/>
              <a:t>: TOGAF supports repeated execution </a:t>
            </a:r>
            <a:r>
              <a:rPr lang="en-ZA" sz="2000" dirty="0" smtClean="0"/>
              <a:t>of the </a:t>
            </a:r>
            <a:r>
              <a:rPr lang="en-ZA" sz="2000" dirty="0"/>
              <a:t>activities within a single ADM phase as a technique for </a:t>
            </a:r>
            <a:r>
              <a:rPr lang="en-ZA" sz="2000" dirty="0" smtClean="0"/>
              <a:t>elaborating architectural </a:t>
            </a:r>
            <a:r>
              <a:rPr lang="en-ZA" sz="2000" dirty="0"/>
              <a:t>content.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8974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Integrated Information Infrastructure Reference </a:t>
            </a:r>
            <a:r>
              <a:rPr lang="en-ZA" dirty="0" smtClean="0"/>
              <a:t>Model (III-RM)</a:t>
            </a:r>
            <a:endParaRPr lang="en-ZA" dirty="0"/>
          </a:p>
        </p:txBody>
      </p:sp>
      <p:sp>
        <p:nvSpPr>
          <p:cNvPr id="4" name="Slide Number Placeholder 3"/>
          <p:cNvSpPr>
            <a:spLocks noGrp="1"/>
          </p:cNvSpPr>
          <p:nvPr>
            <p:ph type="sldNum" sz="quarter" idx="12"/>
          </p:nvPr>
        </p:nvSpPr>
        <p:spPr>
          <a:xfrm>
            <a:off x="10958287" y="6223924"/>
            <a:ext cx="852854" cy="365125"/>
          </a:xfrm>
        </p:spPr>
        <p:txBody>
          <a:bodyPr/>
          <a:lstStyle/>
          <a:p>
            <a:fld id="{D57F1E4F-1CFF-5643-939E-217C01CDF565}" type="slidenum">
              <a:rPr lang="en-US" smtClean="0"/>
              <a:pPr/>
              <a:t>100</a:t>
            </a:fld>
            <a:endParaRPr lang="en-US" dirty="0"/>
          </a:p>
        </p:txBody>
      </p:sp>
      <p:pic>
        <p:nvPicPr>
          <p:cNvPr id="7" name="Content Placeholder 6"/>
          <p:cNvPicPr>
            <a:picLocks noGrp="1" noChangeAspect="1"/>
          </p:cNvPicPr>
          <p:nvPr>
            <p:ph idx="1"/>
          </p:nvPr>
        </p:nvPicPr>
        <p:blipFill rotWithShape="1">
          <a:blip r:embed="rId2"/>
          <a:srcRect l="28585" t="30506" r="18633" b="10571"/>
          <a:stretch/>
        </p:blipFill>
        <p:spPr>
          <a:xfrm>
            <a:off x="863075" y="1829520"/>
            <a:ext cx="8011887" cy="5028480"/>
          </a:xfrm>
          <a:prstGeom prst="rect">
            <a:avLst/>
          </a:prstGeom>
        </p:spPr>
      </p:pic>
      <p:sp>
        <p:nvSpPr>
          <p:cNvPr id="8" name="Rectangle 7"/>
          <p:cNvSpPr/>
          <p:nvPr/>
        </p:nvSpPr>
        <p:spPr>
          <a:xfrm>
            <a:off x="162180" y="1428691"/>
            <a:ext cx="2710999" cy="369332"/>
          </a:xfrm>
          <a:prstGeom prst="rect">
            <a:avLst/>
          </a:prstGeom>
        </p:spPr>
        <p:txBody>
          <a:bodyPr wrap="none">
            <a:spAutoFit/>
          </a:bodyPr>
          <a:lstStyle/>
          <a:p>
            <a:r>
              <a:rPr lang="en-ZA" b="1" dirty="0">
                <a:solidFill>
                  <a:srgbClr val="D54E28"/>
                </a:solidFill>
                <a:latin typeface="Arial" panose="020B0604020202020204" pitchFamily="34" charset="0"/>
              </a:rPr>
              <a:t>Detailed III-RM Graphic</a:t>
            </a:r>
            <a:endParaRPr lang="en-ZA" b="1" i="0" dirty="0">
              <a:solidFill>
                <a:srgbClr val="D54E28"/>
              </a:solidFill>
              <a:effectLst/>
              <a:latin typeface="Arial" panose="020B0604020202020204" pitchFamily="34" charset="0"/>
            </a:endParaRPr>
          </a:p>
        </p:txBody>
      </p:sp>
    </p:spTree>
    <p:extLst>
      <p:ext uri="{BB962C8B-B14F-4D97-AF65-F5344CB8AC3E}">
        <p14:creationId xmlns:p14="http://schemas.microsoft.com/office/powerpoint/2010/main" val="8754207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5" name="TextBox 4"/>
          <p:cNvSpPr txBox="1"/>
          <p:nvPr/>
        </p:nvSpPr>
        <p:spPr>
          <a:xfrm>
            <a:off x="61477" y="192098"/>
            <a:ext cx="8244323" cy="2215991"/>
          </a:xfrm>
          <a:prstGeom prst="rect">
            <a:avLst/>
          </a:prstGeom>
          <a:noFill/>
        </p:spPr>
        <p:txBody>
          <a:bodyPr wrap="square" rtlCol="0">
            <a:spAutoFit/>
          </a:bodyPr>
          <a:lstStyle/>
          <a:p>
            <a:r>
              <a:rPr lang="en-ZA" sz="13800" b="1" dirty="0" smtClean="0">
                <a:solidFill>
                  <a:prstClr val="white"/>
                </a:solidFill>
                <a:effectLst>
                  <a:glow rad="63500">
                    <a:srgbClr val="918655">
                      <a:satMod val="175000"/>
                      <a:alpha val="40000"/>
                    </a:srgbClr>
                  </a:glow>
                  <a:outerShdw blurRad="50800" dist="38100" dir="2700000" algn="tl" rotWithShape="0">
                    <a:prstClr val="black">
                      <a:alpha val="40000"/>
                    </a:prstClr>
                  </a:outerShdw>
                </a:effectLst>
              </a:rPr>
              <a:t>The End</a:t>
            </a:r>
            <a:endParaRPr lang="en-ZA" sz="13800" b="1" dirty="0">
              <a:solidFill>
                <a:prstClr val="white"/>
              </a:solidFill>
              <a:effectLst>
                <a:glow rad="63500">
                  <a:srgbClr val="918655">
                    <a:satMod val="175000"/>
                    <a:alpha val="40000"/>
                  </a:srgbClr>
                </a:glow>
                <a:outerShdw blurRad="50800" dist="38100" dir="2700000" algn="tl" rotWithShape="0">
                  <a:prstClr val="black">
                    <a:alpha val="40000"/>
                  </a:prstClr>
                </a:outerShdw>
              </a:effectLst>
            </a:endParaRPr>
          </a:p>
        </p:txBody>
      </p:sp>
      <p:sp>
        <p:nvSpPr>
          <p:cNvPr id="2" name="Slide Number Placeholder 1"/>
          <p:cNvSpPr>
            <a:spLocks noGrp="1"/>
          </p:cNvSpPr>
          <p:nvPr>
            <p:ph type="sldNum" sz="quarter" idx="12"/>
          </p:nvPr>
        </p:nvSpPr>
        <p:spPr>
          <a:xfrm>
            <a:off x="10921285" y="6223924"/>
            <a:ext cx="889855" cy="365125"/>
          </a:xfrm>
        </p:spPr>
        <p:txBody>
          <a:bodyPr/>
          <a:lstStyle/>
          <a:p>
            <a:fld id="{D57F1E4F-1CFF-5643-939E-217C01CDF565}" type="slidenum">
              <a:rPr lang="en-US" smtClean="0">
                <a:solidFill>
                  <a:prstClr val="white"/>
                </a:solidFill>
              </a:rPr>
              <a:pPr/>
              <a:t>101</a:t>
            </a:fld>
            <a:endParaRPr lang="en-US" dirty="0">
              <a:solidFill>
                <a:prstClr val="white"/>
              </a:solidFill>
            </a:endParaRPr>
          </a:p>
        </p:txBody>
      </p:sp>
      <p:sp>
        <p:nvSpPr>
          <p:cNvPr id="3" name="TextBox 2"/>
          <p:cNvSpPr txBox="1"/>
          <p:nvPr/>
        </p:nvSpPr>
        <p:spPr>
          <a:xfrm>
            <a:off x="406400" y="5944821"/>
            <a:ext cx="4264309" cy="923330"/>
          </a:xfrm>
          <a:prstGeom prst="rect">
            <a:avLst/>
          </a:prstGeom>
          <a:noFill/>
        </p:spPr>
        <p:txBody>
          <a:bodyPr wrap="none" rtlCol="0">
            <a:spAutoFit/>
          </a:bodyPr>
          <a:lstStyle/>
          <a:p>
            <a:r>
              <a:rPr lang="en-ZA" dirty="0" smtClean="0">
                <a:solidFill>
                  <a:schemeClr val="bg1"/>
                </a:solidFill>
              </a:rPr>
              <a:t>Contact: </a:t>
            </a:r>
            <a:r>
              <a:rPr lang="en-ZA" b="1" dirty="0" smtClean="0">
                <a:solidFill>
                  <a:schemeClr val="bg1"/>
                </a:solidFill>
              </a:rPr>
              <a:t>Samuel Mandebvu</a:t>
            </a:r>
          </a:p>
          <a:p>
            <a:r>
              <a:rPr lang="en-ZA" dirty="0">
                <a:solidFill>
                  <a:schemeClr val="bg1"/>
                </a:solidFill>
              </a:rPr>
              <a:t>	</a:t>
            </a:r>
            <a:r>
              <a:rPr lang="en-ZA" dirty="0" smtClean="0">
                <a:solidFill>
                  <a:schemeClr val="bg1"/>
                </a:solidFill>
              </a:rPr>
              <a:t>	+27 72 924 4238</a:t>
            </a:r>
          </a:p>
          <a:p>
            <a:r>
              <a:rPr lang="en-ZA" dirty="0">
                <a:solidFill>
                  <a:schemeClr val="bg1"/>
                </a:solidFill>
              </a:rPr>
              <a:t>	</a:t>
            </a:r>
            <a:r>
              <a:rPr lang="en-ZA" dirty="0" smtClean="0">
                <a:solidFill>
                  <a:schemeClr val="bg1"/>
                </a:solidFill>
              </a:rPr>
              <a:t>	</a:t>
            </a:r>
            <a:r>
              <a:rPr lang="en-ZA" dirty="0" smtClean="0">
                <a:solidFill>
                  <a:schemeClr val="bg1"/>
                </a:solidFill>
                <a:hlinkClick r:id="rId3"/>
              </a:rPr>
              <a:t>sam@zimeletechnologies.com</a:t>
            </a:r>
            <a:r>
              <a:rPr lang="en-ZA" dirty="0" smtClean="0">
                <a:solidFill>
                  <a:schemeClr val="bg1"/>
                </a:solidFill>
              </a:rPr>
              <a:t> </a:t>
            </a:r>
            <a:endParaRPr lang="en-ZA" dirty="0">
              <a:solidFill>
                <a:schemeClr val="bg1"/>
              </a:solidFill>
            </a:endParaRPr>
          </a:p>
        </p:txBody>
      </p:sp>
    </p:spTree>
    <p:extLst>
      <p:ext uri="{BB962C8B-B14F-4D97-AF65-F5344CB8AC3E}">
        <p14:creationId xmlns:p14="http://schemas.microsoft.com/office/powerpoint/2010/main" val="2262075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p:cNvCxnSpPr>
            <a:stCxn id="5" idx="6"/>
            <a:endCxn id="6" idx="1"/>
          </p:cNvCxnSpPr>
          <p:nvPr/>
        </p:nvCxnSpPr>
        <p:spPr>
          <a:xfrm>
            <a:off x="5641140" y="2447778"/>
            <a:ext cx="630755" cy="2816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6" idx="5"/>
          </p:cNvCxnSpPr>
          <p:nvPr/>
        </p:nvCxnSpPr>
        <p:spPr>
          <a:xfrm>
            <a:off x="7008000" y="3375978"/>
            <a:ext cx="152452" cy="443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7" idx="4"/>
            <a:endCxn id="8" idx="7"/>
          </p:cNvCxnSpPr>
          <p:nvPr/>
        </p:nvCxnSpPr>
        <p:spPr>
          <a:xfrm flipH="1">
            <a:off x="7008001" y="4733779"/>
            <a:ext cx="293130" cy="443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8" idx="3"/>
            <a:endCxn id="9" idx="6"/>
          </p:cNvCxnSpPr>
          <p:nvPr/>
        </p:nvCxnSpPr>
        <p:spPr>
          <a:xfrm flipH="1">
            <a:off x="5641140" y="5823758"/>
            <a:ext cx="630756" cy="28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9" idx="2"/>
            <a:endCxn id="13" idx="3"/>
          </p:cNvCxnSpPr>
          <p:nvPr/>
        </p:nvCxnSpPr>
        <p:spPr>
          <a:xfrm flipH="1" flipV="1">
            <a:off x="3969375" y="5823758"/>
            <a:ext cx="630756" cy="28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stCxn id="13" idx="7"/>
            <a:endCxn id="12" idx="4"/>
          </p:cNvCxnSpPr>
          <p:nvPr/>
        </p:nvCxnSpPr>
        <p:spPr>
          <a:xfrm flipH="1" flipV="1">
            <a:off x="2940140" y="4733779"/>
            <a:ext cx="293130" cy="443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12" idx="0"/>
            <a:endCxn id="11" idx="5"/>
          </p:cNvCxnSpPr>
          <p:nvPr/>
        </p:nvCxnSpPr>
        <p:spPr>
          <a:xfrm flipV="1">
            <a:off x="2940140" y="3375978"/>
            <a:ext cx="293131" cy="443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stCxn id="11" idx="1"/>
            <a:endCxn id="5" idx="2"/>
          </p:cNvCxnSpPr>
          <p:nvPr/>
        </p:nvCxnSpPr>
        <p:spPr>
          <a:xfrm flipV="1">
            <a:off x="3969376" y="2447778"/>
            <a:ext cx="630755" cy="2816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a:stCxn id="4" idx="4"/>
            <a:endCxn id="5" idx="0"/>
          </p:cNvCxnSpPr>
          <p:nvPr/>
        </p:nvCxnSpPr>
        <p:spPr>
          <a:xfrm>
            <a:off x="5120635" y="1434908"/>
            <a:ext cx="1" cy="555669"/>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grpSp>
        <p:nvGrpSpPr>
          <p:cNvPr id="85" name="Group 84"/>
          <p:cNvGrpSpPr/>
          <p:nvPr/>
        </p:nvGrpSpPr>
        <p:grpSpPr>
          <a:xfrm>
            <a:off x="4600130" y="520507"/>
            <a:ext cx="1041009" cy="914401"/>
            <a:chOff x="4234371" y="365759"/>
            <a:chExt cx="1041009" cy="914401"/>
          </a:xfrm>
        </p:grpSpPr>
        <p:sp>
          <p:nvSpPr>
            <p:cNvPr id="4" name="Oval 3">
              <a:hlinkClick r:id="" action="ppaction://customshow?id=0&amp;return=true"/>
            </p:cNvPr>
            <p:cNvSpPr/>
            <p:nvPr/>
          </p:nvSpPr>
          <p:spPr>
            <a:xfrm>
              <a:off x="4234371" y="365759"/>
              <a:ext cx="1041009" cy="914401"/>
            </a:xfrm>
            <a:prstGeom prst="ellipse">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sz="800" dirty="0"/>
            </a:p>
          </p:txBody>
        </p:sp>
        <p:sp>
          <p:nvSpPr>
            <p:cNvPr id="69" name="Rectangle 68">
              <a:hlinkClick r:id="" action="ppaction://customshow?id=0&amp;return=true"/>
            </p:cNvPr>
            <p:cNvSpPr/>
            <p:nvPr/>
          </p:nvSpPr>
          <p:spPr>
            <a:xfrm>
              <a:off x="4238547" y="684460"/>
              <a:ext cx="1019831" cy="276999"/>
            </a:xfrm>
            <a:prstGeom prst="rect">
              <a:avLst/>
            </a:prstGeom>
          </p:spPr>
          <p:txBody>
            <a:bodyPr wrap="none">
              <a:spAutoFit/>
            </a:bodyPr>
            <a:lstStyle/>
            <a:p>
              <a:pPr algn="ctr"/>
              <a:r>
                <a:rPr lang="en-ZA" sz="1200" b="1" dirty="0" smtClean="0"/>
                <a:t>Preliminary</a:t>
              </a:r>
              <a:endParaRPr lang="en-ZA" sz="1200" b="1" dirty="0"/>
            </a:p>
          </p:txBody>
        </p:sp>
      </p:grpSp>
      <p:grpSp>
        <p:nvGrpSpPr>
          <p:cNvPr id="86" name="Group 85"/>
          <p:cNvGrpSpPr/>
          <p:nvPr/>
        </p:nvGrpSpPr>
        <p:grpSpPr>
          <a:xfrm>
            <a:off x="4590682" y="1990577"/>
            <a:ext cx="1050458" cy="914401"/>
            <a:chOff x="4224923" y="1835829"/>
            <a:chExt cx="1050458" cy="914401"/>
          </a:xfrm>
        </p:grpSpPr>
        <p:sp>
          <p:nvSpPr>
            <p:cNvPr id="5" name="Oval 4">
              <a:hlinkClick r:id="" action="ppaction://customshow?id=1&amp;return=true"/>
            </p:cNvPr>
            <p:cNvSpPr/>
            <p:nvPr/>
          </p:nvSpPr>
          <p:spPr>
            <a:xfrm>
              <a:off x="4234372" y="1835829"/>
              <a:ext cx="1041009" cy="914401"/>
            </a:xfrm>
            <a:prstGeom prst="ellipse">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dirty="0"/>
            </a:p>
          </p:txBody>
        </p:sp>
        <p:sp>
          <p:nvSpPr>
            <p:cNvPr id="60" name="TextBox 59">
              <a:hlinkClick r:id="" action="ppaction://customshow?id=1&amp;return=true"/>
            </p:cNvPr>
            <p:cNvSpPr txBox="1"/>
            <p:nvPr/>
          </p:nvSpPr>
          <p:spPr>
            <a:xfrm>
              <a:off x="4594414" y="1855149"/>
              <a:ext cx="405880" cy="369332"/>
            </a:xfrm>
            <a:prstGeom prst="rect">
              <a:avLst/>
            </a:prstGeom>
            <a:noFill/>
          </p:spPr>
          <p:txBody>
            <a:bodyPr wrap="none" rtlCol="0">
              <a:spAutoFit/>
            </a:bodyPr>
            <a:lstStyle/>
            <a:p>
              <a:r>
                <a:rPr lang="en-ZA" dirty="0" smtClean="0"/>
                <a:t>A.</a:t>
              </a:r>
              <a:endParaRPr lang="en-ZA" dirty="0"/>
            </a:p>
          </p:txBody>
        </p:sp>
        <p:sp>
          <p:nvSpPr>
            <p:cNvPr id="70" name="Rectangle 69">
              <a:hlinkClick r:id="" action="ppaction://customshow?id=1&amp;return=true"/>
            </p:cNvPr>
            <p:cNvSpPr/>
            <p:nvPr/>
          </p:nvSpPr>
          <p:spPr>
            <a:xfrm>
              <a:off x="4224923" y="2117451"/>
              <a:ext cx="1047082" cy="461665"/>
            </a:xfrm>
            <a:prstGeom prst="rect">
              <a:avLst/>
            </a:prstGeom>
          </p:spPr>
          <p:txBody>
            <a:bodyPr wrap="none">
              <a:spAutoFit/>
            </a:bodyPr>
            <a:lstStyle/>
            <a:p>
              <a:pPr algn="ctr"/>
              <a:r>
                <a:rPr lang="en-ZA" sz="1200" dirty="0" smtClean="0"/>
                <a:t>Architecture</a:t>
              </a:r>
            </a:p>
            <a:p>
              <a:pPr algn="ctr"/>
              <a:r>
                <a:rPr lang="en-ZA" sz="1200" dirty="0" smtClean="0"/>
                <a:t>Vision</a:t>
              </a:r>
              <a:endParaRPr lang="en-ZA" sz="1200" dirty="0"/>
            </a:p>
          </p:txBody>
        </p:sp>
      </p:grpSp>
      <p:grpSp>
        <p:nvGrpSpPr>
          <p:cNvPr id="87" name="Group 86"/>
          <p:cNvGrpSpPr/>
          <p:nvPr/>
        </p:nvGrpSpPr>
        <p:grpSpPr>
          <a:xfrm>
            <a:off x="6119443" y="2595488"/>
            <a:ext cx="1050982" cy="914401"/>
            <a:chOff x="5753684" y="2440740"/>
            <a:chExt cx="1050982" cy="914401"/>
          </a:xfrm>
        </p:grpSpPr>
        <p:sp>
          <p:nvSpPr>
            <p:cNvPr id="6" name="Oval 5">
              <a:hlinkClick r:id="" action="ppaction://customshow?id=2&amp;return=true"/>
            </p:cNvPr>
            <p:cNvSpPr/>
            <p:nvPr/>
          </p:nvSpPr>
          <p:spPr>
            <a:xfrm>
              <a:off x="5753684" y="2440740"/>
              <a:ext cx="1041009" cy="914401"/>
            </a:xfrm>
            <a:prstGeom prst="ellipse">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a:p>
          </p:txBody>
        </p:sp>
        <p:sp>
          <p:nvSpPr>
            <p:cNvPr id="61" name="TextBox 60"/>
            <p:cNvSpPr txBox="1"/>
            <p:nvPr/>
          </p:nvSpPr>
          <p:spPr>
            <a:xfrm>
              <a:off x="6133677" y="2440740"/>
              <a:ext cx="399468" cy="369332"/>
            </a:xfrm>
            <a:prstGeom prst="rect">
              <a:avLst/>
            </a:prstGeom>
            <a:noFill/>
          </p:spPr>
          <p:txBody>
            <a:bodyPr wrap="none" rtlCol="0">
              <a:spAutoFit/>
            </a:bodyPr>
            <a:lstStyle/>
            <a:p>
              <a:r>
                <a:rPr lang="en-ZA" dirty="0" smtClean="0"/>
                <a:t>B.</a:t>
              </a:r>
              <a:endParaRPr lang="en-ZA" dirty="0"/>
            </a:p>
          </p:txBody>
        </p:sp>
        <p:sp>
          <p:nvSpPr>
            <p:cNvPr id="77" name="Rectangle 76">
              <a:hlinkClick r:id="" action="ppaction://customshow?id=2&amp;return=true"/>
            </p:cNvPr>
            <p:cNvSpPr/>
            <p:nvPr/>
          </p:nvSpPr>
          <p:spPr>
            <a:xfrm>
              <a:off x="5757584" y="2682147"/>
              <a:ext cx="1047082" cy="461665"/>
            </a:xfrm>
            <a:prstGeom prst="rect">
              <a:avLst/>
            </a:prstGeom>
          </p:spPr>
          <p:txBody>
            <a:bodyPr wrap="none">
              <a:spAutoFit/>
            </a:bodyPr>
            <a:lstStyle/>
            <a:p>
              <a:pPr algn="ctr"/>
              <a:r>
                <a:rPr lang="en-ZA" sz="1200" dirty="0" smtClean="0"/>
                <a:t>Business</a:t>
              </a:r>
            </a:p>
            <a:p>
              <a:pPr algn="ctr"/>
              <a:r>
                <a:rPr lang="en-ZA" sz="1200" dirty="0" smtClean="0"/>
                <a:t>Architecture</a:t>
              </a:r>
            </a:p>
          </p:txBody>
        </p:sp>
      </p:grpSp>
      <p:grpSp>
        <p:nvGrpSpPr>
          <p:cNvPr id="88" name="Group 87"/>
          <p:cNvGrpSpPr/>
          <p:nvPr/>
        </p:nvGrpSpPr>
        <p:grpSpPr>
          <a:xfrm>
            <a:off x="6754552" y="3819378"/>
            <a:ext cx="1109599" cy="914401"/>
            <a:chOff x="6388793" y="3664630"/>
            <a:chExt cx="1109599" cy="914401"/>
          </a:xfrm>
        </p:grpSpPr>
        <p:sp>
          <p:nvSpPr>
            <p:cNvPr id="7" name="Oval 6">
              <a:hlinkClick r:id="" action="ppaction://customshow?id=3&amp;return=true"/>
            </p:cNvPr>
            <p:cNvSpPr/>
            <p:nvPr/>
          </p:nvSpPr>
          <p:spPr>
            <a:xfrm>
              <a:off x="6414867" y="3664630"/>
              <a:ext cx="1041009" cy="914401"/>
            </a:xfrm>
            <a:prstGeom prst="ellipse">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a:p>
          </p:txBody>
        </p:sp>
        <p:sp>
          <p:nvSpPr>
            <p:cNvPr id="62" name="TextBox 61"/>
            <p:cNvSpPr txBox="1"/>
            <p:nvPr/>
          </p:nvSpPr>
          <p:spPr>
            <a:xfrm>
              <a:off x="6772617" y="3664630"/>
              <a:ext cx="407484" cy="369332"/>
            </a:xfrm>
            <a:prstGeom prst="rect">
              <a:avLst/>
            </a:prstGeom>
            <a:noFill/>
          </p:spPr>
          <p:txBody>
            <a:bodyPr wrap="none" rtlCol="0">
              <a:spAutoFit/>
            </a:bodyPr>
            <a:lstStyle/>
            <a:p>
              <a:r>
                <a:rPr lang="en-ZA" dirty="0" smtClean="0"/>
                <a:t>C.</a:t>
              </a:r>
              <a:endParaRPr lang="en-ZA" dirty="0"/>
            </a:p>
          </p:txBody>
        </p:sp>
        <p:sp>
          <p:nvSpPr>
            <p:cNvPr id="78" name="Rectangle 77">
              <a:hlinkClick r:id="" action="ppaction://customshow?id=3&amp;return=true"/>
            </p:cNvPr>
            <p:cNvSpPr/>
            <p:nvPr/>
          </p:nvSpPr>
          <p:spPr>
            <a:xfrm>
              <a:off x="6388793" y="3906277"/>
              <a:ext cx="1109599" cy="461665"/>
            </a:xfrm>
            <a:prstGeom prst="rect">
              <a:avLst/>
            </a:prstGeom>
          </p:spPr>
          <p:txBody>
            <a:bodyPr wrap="none">
              <a:spAutoFit/>
            </a:bodyPr>
            <a:lstStyle/>
            <a:p>
              <a:pPr algn="ctr"/>
              <a:r>
                <a:rPr lang="en-ZA" sz="1200" dirty="0" smtClean="0"/>
                <a:t>I.S</a:t>
              </a:r>
            </a:p>
            <a:p>
              <a:pPr algn="ctr"/>
              <a:r>
                <a:rPr lang="en-ZA" sz="1200" dirty="0" smtClean="0"/>
                <a:t>Architectures</a:t>
              </a:r>
            </a:p>
          </p:txBody>
        </p:sp>
      </p:grpSp>
      <p:grpSp>
        <p:nvGrpSpPr>
          <p:cNvPr id="90" name="Group 89"/>
          <p:cNvGrpSpPr/>
          <p:nvPr/>
        </p:nvGrpSpPr>
        <p:grpSpPr>
          <a:xfrm>
            <a:off x="6116405" y="4981823"/>
            <a:ext cx="1047082" cy="975846"/>
            <a:chOff x="5750646" y="4827075"/>
            <a:chExt cx="1047082" cy="975846"/>
          </a:xfrm>
        </p:grpSpPr>
        <p:sp>
          <p:nvSpPr>
            <p:cNvPr id="8" name="Oval 7">
              <a:hlinkClick r:id="" action="ppaction://customshow?id=4&amp;return=true"/>
            </p:cNvPr>
            <p:cNvSpPr/>
            <p:nvPr/>
          </p:nvSpPr>
          <p:spPr>
            <a:xfrm>
              <a:off x="5753685" y="4888520"/>
              <a:ext cx="1041009" cy="914401"/>
            </a:xfrm>
            <a:prstGeom prst="ellipse">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a:p>
          </p:txBody>
        </p:sp>
        <p:sp>
          <p:nvSpPr>
            <p:cNvPr id="63" name="TextBox 62"/>
            <p:cNvSpPr txBox="1"/>
            <p:nvPr/>
          </p:nvSpPr>
          <p:spPr>
            <a:xfrm>
              <a:off x="6137853" y="4827075"/>
              <a:ext cx="410690" cy="369332"/>
            </a:xfrm>
            <a:prstGeom prst="rect">
              <a:avLst/>
            </a:prstGeom>
            <a:noFill/>
          </p:spPr>
          <p:txBody>
            <a:bodyPr wrap="none" rtlCol="0">
              <a:spAutoFit/>
            </a:bodyPr>
            <a:lstStyle/>
            <a:p>
              <a:r>
                <a:rPr lang="en-ZA" dirty="0" smtClean="0"/>
                <a:t>D.</a:t>
              </a:r>
              <a:endParaRPr lang="en-ZA" dirty="0"/>
            </a:p>
          </p:txBody>
        </p:sp>
        <p:sp>
          <p:nvSpPr>
            <p:cNvPr id="79" name="Rectangle 78">
              <a:hlinkClick r:id="" action="ppaction://customshow?id=4&amp;return=true"/>
            </p:cNvPr>
            <p:cNvSpPr/>
            <p:nvPr/>
          </p:nvSpPr>
          <p:spPr>
            <a:xfrm>
              <a:off x="5750646" y="5144035"/>
              <a:ext cx="1047082" cy="461665"/>
            </a:xfrm>
            <a:prstGeom prst="rect">
              <a:avLst/>
            </a:prstGeom>
          </p:spPr>
          <p:txBody>
            <a:bodyPr wrap="none">
              <a:spAutoFit/>
            </a:bodyPr>
            <a:lstStyle/>
            <a:p>
              <a:pPr algn="ctr"/>
              <a:r>
                <a:rPr lang="en-ZA" sz="1200" dirty="0" smtClean="0"/>
                <a:t>Technology</a:t>
              </a:r>
            </a:p>
            <a:p>
              <a:pPr algn="ctr"/>
              <a:r>
                <a:rPr lang="en-ZA" sz="1200" dirty="0" smtClean="0"/>
                <a:t>Architecture</a:t>
              </a:r>
            </a:p>
          </p:txBody>
        </p:sp>
      </p:grpSp>
      <p:grpSp>
        <p:nvGrpSpPr>
          <p:cNvPr id="91" name="Group 90"/>
          <p:cNvGrpSpPr/>
          <p:nvPr/>
        </p:nvGrpSpPr>
        <p:grpSpPr>
          <a:xfrm>
            <a:off x="4561488" y="5644605"/>
            <a:ext cx="1122422" cy="917976"/>
            <a:chOff x="4195729" y="5489857"/>
            <a:chExt cx="1122422" cy="917976"/>
          </a:xfrm>
        </p:grpSpPr>
        <p:sp>
          <p:nvSpPr>
            <p:cNvPr id="9" name="Oval 8">
              <a:hlinkClick r:id="" action="ppaction://customshow?id=5&amp;return=true"/>
            </p:cNvPr>
            <p:cNvSpPr/>
            <p:nvPr/>
          </p:nvSpPr>
          <p:spPr>
            <a:xfrm>
              <a:off x="4234372" y="5493432"/>
              <a:ext cx="1041009" cy="914401"/>
            </a:xfrm>
            <a:prstGeom prst="ellipse">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a:p>
          </p:txBody>
        </p:sp>
        <p:sp>
          <p:nvSpPr>
            <p:cNvPr id="65" name="TextBox 64"/>
            <p:cNvSpPr txBox="1"/>
            <p:nvPr/>
          </p:nvSpPr>
          <p:spPr>
            <a:xfrm>
              <a:off x="4594414" y="5489857"/>
              <a:ext cx="393056" cy="369332"/>
            </a:xfrm>
            <a:prstGeom prst="rect">
              <a:avLst/>
            </a:prstGeom>
            <a:noFill/>
          </p:spPr>
          <p:txBody>
            <a:bodyPr wrap="none" rtlCol="0">
              <a:spAutoFit/>
            </a:bodyPr>
            <a:lstStyle/>
            <a:p>
              <a:r>
                <a:rPr lang="en-ZA" dirty="0" smtClean="0"/>
                <a:t>E.</a:t>
              </a:r>
              <a:endParaRPr lang="en-ZA" dirty="0"/>
            </a:p>
          </p:txBody>
        </p:sp>
        <p:sp>
          <p:nvSpPr>
            <p:cNvPr id="80" name="Rectangle 79">
              <a:hlinkClick r:id="" action="ppaction://customshow?id=5&amp;return=true"/>
            </p:cNvPr>
            <p:cNvSpPr/>
            <p:nvPr/>
          </p:nvSpPr>
          <p:spPr>
            <a:xfrm>
              <a:off x="4195729" y="5708173"/>
              <a:ext cx="1122422" cy="646331"/>
            </a:xfrm>
            <a:prstGeom prst="rect">
              <a:avLst/>
            </a:prstGeom>
          </p:spPr>
          <p:txBody>
            <a:bodyPr wrap="none">
              <a:spAutoFit/>
            </a:bodyPr>
            <a:lstStyle/>
            <a:p>
              <a:pPr algn="ctr"/>
              <a:r>
                <a:rPr lang="en-ZA" sz="1200" dirty="0" smtClean="0"/>
                <a:t>Opportunities</a:t>
              </a:r>
            </a:p>
            <a:p>
              <a:pPr algn="ctr"/>
              <a:r>
                <a:rPr lang="en-ZA" sz="1200" dirty="0" smtClean="0"/>
                <a:t>&amp;</a:t>
              </a:r>
            </a:p>
            <a:p>
              <a:pPr algn="ctr"/>
              <a:r>
                <a:rPr lang="en-ZA" sz="1200" dirty="0" smtClean="0"/>
                <a:t>Solutions</a:t>
              </a:r>
            </a:p>
          </p:txBody>
        </p:sp>
      </p:grpSp>
      <p:grpSp>
        <p:nvGrpSpPr>
          <p:cNvPr id="92" name="Group 91"/>
          <p:cNvGrpSpPr/>
          <p:nvPr/>
        </p:nvGrpSpPr>
        <p:grpSpPr>
          <a:xfrm>
            <a:off x="3080818" y="4972928"/>
            <a:ext cx="1041009" cy="984741"/>
            <a:chOff x="2715059" y="4818180"/>
            <a:chExt cx="1041009" cy="984741"/>
          </a:xfrm>
        </p:grpSpPr>
        <p:sp>
          <p:nvSpPr>
            <p:cNvPr id="13" name="Oval 12">
              <a:hlinkClick r:id="" action="ppaction://customshow?id=6&amp;return=true"/>
            </p:cNvPr>
            <p:cNvSpPr/>
            <p:nvPr/>
          </p:nvSpPr>
          <p:spPr>
            <a:xfrm flipH="1">
              <a:off x="2715059" y="4888520"/>
              <a:ext cx="1041009" cy="914401"/>
            </a:xfrm>
            <a:prstGeom prst="ellipse">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a:p>
          </p:txBody>
        </p:sp>
        <p:sp>
          <p:nvSpPr>
            <p:cNvPr id="66" name="TextBox 65"/>
            <p:cNvSpPr txBox="1"/>
            <p:nvPr/>
          </p:nvSpPr>
          <p:spPr>
            <a:xfrm>
              <a:off x="3075102" y="4818180"/>
              <a:ext cx="349839" cy="369332"/>
            </a:xfrm>
            <a:prstGeom prst="rect">
              <a:avLst/>
            </a:prstGeom>
            <a:noFill/>
          </p:spPr>
          <p:txBody>
            <a:bodyPr wrap="none" rtlCol="0">
              <a:spAutoFit/>
            </a:bodyPr>
            <a:lstStyle/>
            <a:p>
              <a:r>
                <a:rPr lang="en-ZA" dirty="0" smtClean="0"/>
                <a:t>F.</a:t>
              </a:r>
              <a:endParaRPr lang="en-ZA" dirty="0"/>
            </a:p>
          </p:txBody>
        </p:sp>
        <p:sp>
          <p:nvSpPr>
            <p:cNvPr id="81" name="Rectangle 80">
              <a:hlinkClick r:id="" action="ppaction://customshow?id=6&amp;return=true"/>
            </p:cNvPr>
            <p:cNvSpPr/>
            <p:nvPr/>
          </p:nvSpPr>
          <p:spPr>
            <a:xfrm>
              <a:off x="2825173" y="5157713"/>
              <a:ext cx="824265" cy="461665"/>
            </a:xfrm>
            <a:prstGeom prst="rect">
              <a:avLst/>
            </a:prstGeom>
          </p:spPr>
          <p:txBody>
            <a:bodyPr wrap="none">
              <a:spAutoFit/>
            </a:bodyPr>
            <a:lstStyle/>
            <a:p>
              <a:pPr algn="ctr"/>
              <a:r>
                <a:rPr lang="en-ZA" sz="1200" dirty="0" smtClean="0"/>
                <a:t>Migration</a:t>
              </a:r>
            </a:p>
            <a:p>
              <a:pPr algn="ctr"/>
              <a:r>
                <a:rPr lang="en-ZA" sz="1200" dirty="0" smtClean="0"/>
                <a:t>Planning</a:t>
              </a:r>
            </a:p>
          </p:txBody>
        </p:sp>
      </p:grpSp>
      <p:grpSp>
        <p:nvGrpSpPr>
          <p:cNvPr id="93" name="Group 92"/>
          <p:cNvGrpSpPr/>
          <p:nvPr/>
        </p:nvGrpSpPr>
        <p:grpSpPr>
          <a:xfrm>
            <a:off x="2357424" y="3819378"/>
            <a:ext cx="1186542" cy="914401"/>
            <a:chOff x="1991665" y="3664630"/>
            <a:chExt cx="1186542" cy="914401"/>
          </a:xfrm>
        </p:grpSpPr>
        <p:sp>
          <p:nvSpPr>
            <p:cNvPr id="12" name="Oval 11">
              <a:hlinkClick r:id="" action="ppaction://customshow?id=7&amp;return=true"/>
            </p:cNvPr>
            <p:cNvSpPr/>
            <p:nvPr/>
          </p:nvSpPr>
          <p:spPr>
            <a:xfrm flipH="1">
              <a:off x="2053877" y="3664630"/>
              <a:ext cx="1041009" cy="914401"/>
            </a:xfrm>
            <a:prstGeom prst="ellipse">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a:p>
          </p:txBody>
        </p:sp>
        <p:sp>
          <p:nvSpPr>
            <p:cNvPr id="67" name="TextBox 66"/>
            <p:cNvSpPr txBox="1"/>
            <p:nvPr/>
          </p:nvSpPr>
          <p:spPr>
            <a:xfrm>
              <a:off x="2413920" y="3664630"/>
              <a:ext cx="425116" cy="369332"/>
            </a:xfrm>
            <a:prstGeom prst="rect">
              <a:avLst/>
            </a:prstGeom>
            <a:noFill/>
          </p:spPr>
          <p:txBody>
            <a:bodyPr wrap="none" rtlCol="0">
              <a:spAutoFit/>
            </a:bodyPr>
            <a:lstStyle/>
            <a:p>
              <a:r>
                <a:rPr lang="en-ZA" dirty="0" smtClean="0"/>
                <a:t>G.</a:t>
              </a:r>
              <a:endParaRPr lang="en-ZA" dirty="0"/>
            </a:p>
          </p:txBody>
        </p:sp>
        <p:sp>
          <p:nvSpPr>
            <p:cNvPr id="82" name="Rectangle 81">
              <a:hlinkClick r:id="" action="ppaction://customshow?id=7&amp;return=true"/>
            </p:cNvPr>
            <p:cNvSpPr/>
            <p:nvPr/>
          </p:nvSpPr>
          <p:spPr>
            <a:xfrm>
              <a:off x="1991665" y="4006108"/>
              <a:ext cx="1186542" cy="430887"/>
            </a:xfrm>
            <a:prstGeom prst="rect">
              <a:avLst/>
            </a:prstGeom>
          </p:spPr>
          <p:txBody>
            <a:bodyPr wrap="none">
              <a:spAutoFit/>
            </a:bodyPr>
            <a:lstStyle/>
            <a:p>
              <a:pPr algn="ctr"/>
              <a:r>
                <a:rPr lang="en-ZA" sz="1100" dirty="0" smtClean="0"/>
                <a:t>Implementation</a:t>
              </a:r>
            </a:p>
            <a:p>
              <a:pPr algn="ctr"/>
              <a:r>
                <a:rPr lang="en-ZA" sz="1100" dirty="0" smtClean="0"/>
                <a:t>Governance</a:t>
              </a:r>
            </a:p>
          </p:txBody>
        </p:sp>
      </p:grpSp>
      <p:grpSp>
        <p:nvGrpSpPr>
          <p:cNvPr id="94" name="Group 93"/>
          <p:cNvGrpSpPr/>
          <p:nvPr/>
        </p:nvGrpSpPr>
        <p:grpSpPr>
          <a:xfrm>
            <a:off x="3080819" y="2595488"/>
            <a:ext cx="1041009" cy="914401"/>
            <a:chOff x="2715060" y="2440740"/>
            <a:chExt cx="1041009" cy="914401"/>
          </a:xfrm>
        </p:grpSpPr>
        <p:sp>
          <p:nvSpPr>
            <p:cNvPr id="11" name="Oval 10">
              <a:hlinkClick r:id="" action="ppaction://customshow?id=8&amp;return=true"/>
            </p:cNvPr>
            <p:cNvSpPr/>
            <p:nvPr/>
          </p:nvSpPr>
          <p:spPr>
            <a:xfrm flipH="1">
              <a:off x="2715060" y="2440740"/>
              <a:ext cx="1041009" cy="914401"/>
            </a:xfrm>
            <a:prstGeom prst="ellipse">
              <a:avLst/>
            </a:prstGeom>
            <a:ln>
              <a:solidFill>
                <a:schemeClr val="tx1"/>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a:p>
          </p:txBody>
        </p:sp>
        <p:sp>
          <p:nvSpPr>
            <p:cNvPr id="68" name="TextBox 67"/>
            <p:cNvSpPr txBox="1"/>
            <p:nvPr/>
          </p:nvSpPr>
          <p:spPr>
            <a:xfrm>
              <a:off x="3022443" y="2440740"/>
              <a:ext cx="420308" cy="369332"/>
            </a:xfrm>
            <a:prstGeom prst="rect">
              <a:avLst/>
            </a:prstGeom>
            <a:noFill/>
          </p:spPr>
          <p:txBody>
            <a:bodyPr wrap="none" rtlCol="0">
              <a:spAutoFit/>
            </a:bodyPr>
            <a:lstStyle/>
            <a:p>
              <a:r>
                <a:rPr lang="en-ZA" dirty="0" smtClean="0"/>
                <a:t>H.</a:t>
              </a:r>
              <a:endParaRPr lang="en-ZA" dirty="0"/>
            </a:p>
          </p:txBody>
        </p:sp>
        <p:sp>
          <p:nvSpPr>
            <p:cNvPr id="83" name="Rectangle 82">
              <a:hlinkClick r:id="" action="ppaction://customshow?id=8&amp;return=true"/>
            </p:cNvPr>
            <p:cNvSpPr/>
            <p:nvPr/>
          </p:nvSpPr>
          <p:spPr>
            <a:xfrm>
              <a:off x="2737148" y="2648572"/>
              <a:ext cx="982961" cy="600164"/>
            </a:xfrm>
            <a:prstGeom prst="rect">
              <a:avLst/>
            </a:prstGeom>
          </p:spPr>
          <p:txBody>
            <a:bodyPr wrap="none">
              <a:spAutoFit/>
            </a:bodyPr>
            <a:lstStyle/>
            <a:p>
              <a:pPr algn="ctr"/>
              <a:r>
                <a:rPr lang="en-ZA" sz="1100" dirty="0" smtClean="0"/>
                <a:t>Architecture</a:t>
              </a:r>
            </a:p>
            <a:p>
              <a:pPr algn="ctr"/>
              <a:r>
                <a:rPr lang="en-ZA" sz="1100" dirty="0" smtClean="0"/>
                <a:t>Change</a:t>
              </a:r>
            </a:p>
            <a:p>
              <a:pPr algn="ctr"/>
              <a:r>
                <a:rPr lang="en-ZA" sz="1100" dirty="0" smtClean="0"/>
                <a:t>Management</a:t>
              </a:r>
              <a:endParaRPr lang="en-ZA" sz="1100" dirty="0"/>
            </a:p>
          </p:txBody>
        </p:sp>
      </p:grpSp>
      <p:grpSp>
        <p:nvGrpSpPr>
          <p:cNvPr id="96" name="Group 95"/>
          <p:cNvGrpSpPr/>
          <p:nvPr/>
        </p:nvGrpSpPr>
        <p:grpSpPr>
          <a:xfrm>
            <a:off x="3446577" y="2904978"/>
            <a:ext cx="3319981" cy="2743202"/>
            <a:chOff x="3080818" y="2750230"/>
            <a:chExt cx="3319981" cy="2743202"/>
          </a:xfrm>
        </p:grpSpPr>
        <p:cxnSp>
          <p:nvCxnSpPr>
            <p:cNvPr id="41" name="Straight Arrow Connector 40"/>
            <p:cNvCxnSpPr>
              <a:stCxn id="5" idx="4"/>
              <a:endCxn id="16" idx="0"/>
            </p:cNvCxnSpPr>
            <p:nvPr/>
          </p:nvCxnSpPr>
          <p:spPr>
            <a:xfrm>
              <a:off x="4740809" y="2750230"/>
              <a:ext cx="14068" cy="759655"/>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6" idx="3"/>
              <a:endCxn id="16" idx="7"/>
            </p:cNvCxnSpPr>
            <p:nvPr/>
          </p:nvCxnSpPr>
          <p:spPr>
            <a:xfrm flipH="1">
              <a:off x="5202509" y="3221230"/>
              <a:ext cx="689559" cy="46789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p:cNvCxnSpPr>
              <a:stCxn id="7" idx="2"/>
              <a:endCxn id="16" idx="6"/>
            </p:cNvCxnSpPr>
            <p:nvPr/>
          </p:nvCxnSpPr>
          <p:spPr>
            <a:xfrm flipH="1" flipV="1">
              <a:off x="5387925" y="4121830"/>
              <a:ext cx="1012874" cy="1"/>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47" name="Straight Arrow Connector 46"/>
            <p:cNvCxnSpPr>
              <a:stCxn id="8" idx="1"/>
              <a:endCxn id="16" idx="5"/>
            </p:cNvCxnSpPr>
            <p:nvPr/>
          </p:nvCxnSpPr>
          <p:spPr>
            <a:xfrm flipH="1" flipV="1">
              <a:off x="5202509" y="4554540"/>
              <a:ext cx="689560" cy="467891"/>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9" idx="0"/>
              <a:endCxn id="16" idx="4"/>
            </p:cNvCxnSpPr>
            <p:nvPr/>
          </p:nvCxnSpPr>
          <p:spPr>
            <a:xfrm flipV="1">
              <a:off x="4740809" y="4733775"/>
              <a:ext cx="14068" cy="759657"/>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51" name="Straight Arrow Connector 50"/>
            <p:cNvCxnSpPr>
              <a:stCxn id="13" idx="1"/>
              <a:endCxn id="16" idx="3"/>
            </p:cNvCxnSpPr>
            <p:nvPr/>
          </p:nvCxnSpPr>
          <p:spPr>
            <a:xfrm flipV="1">
              <a:off x="3589548" y="4554540"/>
              <a:ext cx="717696" cy="467891"/>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53" name="Straight Arrow Connector 52"/>
            <p:cNvCxnSpPr>
              <a:stCxn id="12" idx="2"/>
              <a:endCxn id="16" idx="2"/>
            </p:cNvCxnSpPr>
            <p:nvPr/>
          </p:nvCxnSpPr>
          <p:spPr>
            <a:xfrm flipV="1">
              <a:off x="3080818" y="4121830"/>
              <a:ext cx="1041010" cy="1"/>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55" name="Straight Arrow Connector 54"/>
            <p:cNvCxnSpPr>
              <a:stCxn id="11" idx="3"/>
              <a:endCxn id="16" idx="1"/>
            </p:cNvCxnSpPr>
            <p:nvPr/>
          </p:nvCxnSpPr>
          <p:spPr>
            <a:xfrm>
              <a:off x="3589549" y="3221230"/>
              <a:ext cx="717695" cy="46789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grpSp>
          <p:nvGrpSpPr>
            <p:cNvPr id="95" name="Group 94"/>
            <p:cNvGrpSpPr/>
            <p:nvPr/>
          </p:nvGrpSpPr>
          <p:grpSpPr>
            <a:xfrm>
              <a:off x="4116719" y="3509885"/>
              <a:ext cx="1348446" cy="1223890"/>
              <a:chOff x="4116719" y="3509885"/>
              <a:chExt cx="1348446" cy="1223890"/>
            </a:xfrm>
          </p:grpSpPr>
          <p:sp>
            <p:nvSpPr>
              <p:cNvPr id="16" name="Oval 15">
                <a:hlinkClick r:id="" action="ppaction://customshow?id=9&amp;return=true"/>
              </p:cNvPr>
              <p:cNvSpPr/>
              <p:nvPr/>
            </p:nvSpPr>
            <p:spPr>
              <a:xfrm>
                <a:off x="4121828" y="3509885"/>
                <a:ext cx="1266097" cy="1223890"/>
              </a:xfrm>
              <a:prstGeom prst="ellipse">
                <a:avLst/>
              </a:prstGeom>
              <a:gradFill flip="none" rotWithShape="1">
                <a:gsLst>
                  <a:gs pos="80000">
                    <a:srgbClr val="874C32"/>
                  </a:gs>
                  <a:gs pos="23000">
                    <a:schemeClr val="accent4">
                      <a:tint val="96000"/>
                      <a:lumMod val="100000"/>
                    </a:schemeClr>
                  </a:gs>
                  <a:gs pos="100000">
                    <a:schemeClr val="tx1">
                      <a:lumMod val="85000"/>
                      <a:lumOff val="15000"/>
                    </a:schemeClr>
                  </a:gs>
                </a:gsLst>
                <a:path path="circle">
                  <a:fillToRect l="50000" t="50000" r="50000" b="50000"/>
                </a:path>
                <a:tileRect/>
              </a:gradFill>
              <a:ln>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84" name="Rectangle 83">
                <a:hlinkClick r:id="rId2" action="ppaction://hlinksldjump"/>
              </p:cNvPr>
              <p:cNvSpPr/>
              <p:nvPr/>
            </p:nvSpPr>
            <p:spPr>
              <a:xfrm>
                <a:off x="4116719" y="3913640"/>
                <a:ext cx="1348446" cy="523220"/>
              </a:xfrm>
              <a:prstGeom prst="rect">
                <a:avLst/>
              </a:prstGeom>
            </p:spPr>
            <p:txBody>
              <a:bodyPr wrap="none">
                <a:spAutoFit/>
              </a:bodyPr>
              <a:lstStyle/>
              <a:p>
                <a:pPr algn="ctr"/>
                <a:r>
                  <a:rPr lang="en-ZA" sz="1400" b="1" dirty="0" smtClean="0">
                    <a:solidFill>
                      <a:schemeClr val="bg1"/>
                    </a:solidFill>
                  </a:rPr>
                  <a:t>Requirements</a:t>
                </a:r>
              </a:p>
              <a:p>
                <a:pPr algn="ctr"/>
                <a:r>
                  <a:rPr lang="en-ZA" sz="1400" b="1" dirty="0" smtClean="0">
                    <a:solidFill>
                      <a:schemeClr val="bg1"/>
                    </a:solidFill>
                  </a:rPr>
                  <a:t>Management</a:t>
                </a:r>
                <a:endParaRPr lang="en-ZA" sz="1400" b="1" dirty="0">
                  <a:solidFill>
                    <a:schemeClr val="bg1"/>
                  </a:solidFill>
                </a:endParaRPr>
              </a:p>
            </p:txBody>
          </p:sp>
        </p:grpSp>
      </p:grpSp>
      <p:sp>
        <p:nvSpPr>
          <p:cNvPr id="97" name="Rectangle 96"/>
          <p:cNvSpPr/>
          <p:nvPr/>
        </p:nvSpPr>
        <p:spPr>
          <a:xfrm>
            <a:off x="278088" y="192877"/>
            <a:ext cx="2257349" cy="1323439"/>
          </a:xfrm>
          <a:prstGeom prst="rect">
            <a:avLst/>
          </a:prstGeom>
          <a:noFill/>
        </p:spPr>
        <p:txBody>
          <a:bodyPr wrap="none" lIns="91440" tIns="45720" rIns="91440" bIns="45720">
            <a:spAutoFit/>
          </a:bodyPr>
          <a:lstStyle/>
          <a:p>
            <a:pPr algn="ctr"/>
            <a:r>
              <a:rPr lang="en-US" sz="8000" b="1" cap="none" spc="0" dirty="0" smtClean="0">
                <a:ln/>
                <a:pattFill prst="dkUpDiag">
                  <a:fgClr>
                    <a:schemeClr val="bg1">
                      <a:lumMod val="50000"/>
                    </a:schemeClr>
                  </a:fgClr>
                  <a:bgClr>
                    <a:schemeClr val="tx1">
                      <a:lumMod val="75000"/>
                      <a:lumOff val="25000"/>
                    </a:schemeClr>
                  </a:bgClr>
                </a:pattFill>
                <a:effectLst>
                  <a:outerShdw blurRad="60007" dist="310007" dir="7680000" sy="30000" kx="1300200" algn="ctr" rotWithShape="0">
                    <a:prstClr val="black">
                      <a:alpha val="32000"/>
                    </a:prstClr>
                  </a:outerShdw>
                </a:effectLst>
              </a:rPr>
              <a:t>ADM</a:t>
            </a:r>
            <a:endParaRPr lang="en-US" sz="8000" b="1" cap="none" spc="0" dirty="0">
              <a:ln/>
              <a:pattFill prst="dkUpDiag">
                <a:fgClr>
                  <a:schemeClr val="bg1">
                    <a:lumMod val="50000"/>
                  </a:schemeClr>
                </a:fgClr>
                <a:bgClr>
                  <a:schemeClr val="tx1">
                    <a:lumMod val="75000"/>
                    <a:lumOff val="25000"/>
                  </a:schemeClr>
                </a:bgClr>
              </a:pattFill>
              <a:effectLst>
                <a:outerShdw blurRad="60007" dist="310007" dir="7680000" sy="30000" kx="1300200" algn="ctr" rotWithShape="0">
                  <a:prstClr val="black">
                    <a:alpha val="32000"/>
                  </a:prstClr>
                </a:outerShdw>
              </a:effectLst>
            </a:endParaRPr>
          </a:p>
        </p:txBody>
      </p:sp>
      <p:sp>
        <p:nvSpPr>
          <p:cNvPr id="106" name="TextBox 105"/>
          <p:cNvSpPr txBox="1"/>
          <p:nvPr/>
        </p:nvSpPr>
        <p:spPr>
          <a:xfrm>
            <a:off x="6799303" y="1193222"/>
            <a:ext cx="1345240" cy="461665"/>
          </a:xfrm>
          <a:prstGeom prst="rect">
            <a:avLst/>
          </a:prstGeom>
          <a:noFill/>
        </p:spPr>
        <p:txBody>
          <a:bodyPr wrap="none" rtlCol="0">
            <a:spAutoFit/>
          </a:bodyPr>
          <a:lstStyle/>
          <a:p>
            <a:r>
              <a:rPr lang="en-ZA" sz="2400" dirty="0"/>
              <a:t>9</a:t>
            </a:r>
            <a:r>
              <a:rPr lang="en-ZA" sz="2400" dirty="0" smtClean="0"/>
              <a:t> Phases</a:t>
            </a:r>
            <a:endParaRPr lang="en-ZA" sz="2400" dirty="0"/>
          </a:p>
        </p:txBody>
      </p:sp>
      <p:sp>
        <p:nvSpPr>
          <p:cNvPr id="107" name="TextBox 106"/>
          <p:cNvSpPr txBox="1"/>
          <p:nvPr/>
        </p:nvSpPr>
        <p:spPr>
          <a:xfrm>
            <a:off x="7301130" y="2709554"/>
            <a:ext cx="1314784" cy="369332"/>
          </a:xfrm>
          <a:prstGeom prst="rect">
            <a:avLst/>
          </a:prstGeom>
          <a:noFill/>
        </p:spPr>
        <p:txBody>
          <a:bodyPr wrap="none" rtlCol="0">
            <a:spAutoFit/>
          </a:bodyPr>
          <a:lstStyle/>
          <a:p>
            <a:r>
              <a:rPr lang="en-ZA" b="1" dirty="0" smtClean="0">
                <a:solidFill>
                  <a:schemeClr val="accent5">
                    <a:lumMod val="75000"/>
                  </a:schemeClr>
                </a:solidFill>
              </a:rPr>
              <a:t>1.Business</a:t>
            </a:r>
            <a:endParaRPr lang="en-ZA" b="1" dirty="0">
              <a:solidFill>
                <a:schemeClr val="accent5">
                  <a:lumMod val="75000"/>
                </a:schemeClr>
              </a:solidFill>
            </a:endParaRPr>
          </a:p>
        </p:txBody>
      </p:sp>
      <p:sp>
        <p:nvSpPr>
          <p:cNvPr id="108" name="TextBox 107"/>
          <p:cNvSpPr txBox="1"/>
          <p:nvPr/>
        </p:nvSpPr>
        <p:spPr>
          <a:xfrm>
            <a:off x="7826732" y="4258903"/>
            <a:ext cx="1624163" cy="369332"/>
          </a:xfrm>
          <a:prstGeom prst="rect">
            <a:avLst/>
          </a:prstGeom>
          <a:noFill/>
        </p:spPr>
        <p:txBody>
          <a:bodyPr wrap="none" rtlCol="0">
            <a:spAutoFit/>
          </a:bodyPr>
          <a:lstStyle/>
          <a:p>
            <a:r>
              <a:rPr lang="en-ZA" b="1" dirty="0">
                <a:solidFill>
                  <a:schemeClr val="accent5">
                    <a:lumMod val="75000"/>
                  </a:schemeClr>
                </a:solidFill>
              </a:rPr>
              <a:t>3</a:t>
            </a:r>
            <a:r>
              <a:rPr lang="en-ZA" b="1" dirty="0" smtClean="0">
                <a:solidFill>
                  <a:schemeClr val="accent5">
                    <a:lumMod val="75000"/>
                  </a:schemeClr>
                </a:solidFill>
              </a:rPr>
              <a:t>.Application</a:t>
            </a:r>
            <a:endParaRPr lang="en-ZA" b="1" dirty="0">
              <a:solidFill>
                <a:schemeClr val="accent5">
                  <a:lumMod val="75000"/>
                </a:schemeClr>
              </a:solidFill>
            </a:endParaRPr>
          </a:p>
        </p:txBody>
      </p:sp>
      <p:sp>
        <p:nvSpPr>
          <p:cNvPr id="109" name="TextBox 108"/>
          <p:cNvSpPr txBox="1"/>
          <p:nvPr/>
        </p:nvSpPr>
        <p:spPr>
          <a:xfrm>
            <a:off x="7801057" y="3699056"/>
            <a:ext cx="891591" cy="369332"/>
          </a:xfrm>
          <a:prstGeom prst="rect">
            <a:avLst/>
          </a:prstGeom>
          <a:noFill/>
        </p:spPr>
        <p:txBody>
          <a:bodyPr wrap="none" rtlCol="0">
            <a:spAutoFit/>
          </a:bodyPr>
          <a:lstStyle/>
          <a:p>
            <a:r>
              <a:rPr lang="en-ZA" b="1" dirty="0">
                <a:solidFill>
                  <a:schemeClr val="accent5">
                    <a:lumMod val="75000"/>
                  </a:schemeClr>
                </a:solidFill>
              </a:rPr>
              <a:t>2</a:t>
            </a:r>
            <a:r>
              <a:rPr lang="en-ZA" b="1" dirty="0" smtClean="0">
                <a:solidFill>
                  <a:schemeClr val="accent5">
                    <a:lumMod val="75000"/>
                  </a:schemeClr>
                </a:solidFill>
              </a:rPr>
              <a:t>.Data</a:t>
            </a:r>
            <a:endParaRPr lang="en-ZA" b="1" dirty="0">
              <a:solidFill>
                <a:schemeClr val="accent5">
                  <a:lumMod val="75000"/>
                </a:schemeClr>
              </a:solidFill>
            </a:endParaRPr>
          </a:p>
        </p:txBody>
      </p:sp>
      <p:sp>
        <p:nvSpPr>
          <p:cNvPr id="110" name="TextBox 109"/>
          <p:cNvSpPr txBox="1"/>
          <p:nvPr/>
        </p:nvSpPr>
        <p:spPr>
          <a:xfrm>
            <a:off x="7190070" y="5342260"/>
            <a:ext cx="1609800" cy="369332"/>
          </a:xfrm>
          <a:prstGeom prst="rect">
            <a:avLst/>
          </a:prstGeom>
          <a:noFill/>
        </p:spPr>
        <p:txBody>
          <a:bodyPr wrap="none" rtlCol="0">
            <a:spAutoFit/>
          </a:bodyPr>
          <a:lstStyle/>
          <a:p>
            <a:r>
              <a:rPr lang="en-ZA" b="1" dirty="0" smtClean="0">
                <a:solidFill>
                  <a:schemeClr val="accent5">
                    <a:lumMod val="75000"/>
                  </a:schemeClr>
                </a:solidFill>
              </a:rPr>
              <a:t>4.Technology</a:t>
            </a:r>
            <a:endParaRPr lang="en-ZA" b="1" dirty="0">
              <a:solidFill>
                <a:schemeClr val="accent5">
                  <a:lumMod val="75000"/>
                </a:schemeClr>
              </a:solidFill>
            </a:endParaRPr>
          </a:p>
        </p:txBody>
      </p:sp>
      <p:sp>
        <p:nvSpPr>
          <p:cNvPr id="111" name="TextBox 110"/>
          <p:cNvSpPr txBox="1"/>
          <p:nvPr/>
        </p:nvSpPr>
        <p:spPr>
          <a:xfrm>
            <a:off x="6780626" y="1756174"/>
            <a:ext cx="3089307" cy="461665"/>
          </a:xfrm>
          <a:prstGeom prst="rect">
            <a:avLst/>
          </a:prstGeom>
          <a:noFill/>
        </p:spPr>
        <p:txBody>
          <a:bodyPr wrap="none" rtlCol="0">
            <a:spAutoFit/>
          </a:bodyPr>
          <a:lstStyle/>
          <a:p>
            <a:r>
              <a:rPr lang="en-ZA" sz="2400" b="1" dirty="0">
                <a:solidFill>
                  <a:schemeClr val="accent5">
                    <a:lumMod val="75000"/>
                  </a:schemeClr>
                </a:solidFill>
              </a:rPr>
              <a:t>4</a:t>
            </a:r>
            <a:r>
              <a:rPr lang="en-ZA" sz="2400" b="1" dirty="0" smtClean="0">
                <a:solidFill>
                  <a:schemeClr val="accent5">
                    <a:lumMod val="75000"/>
                  </a:schemeClr>
                </a:solidFill>
              </a:rPr>
              <a:t> Domains (B.D.A.T)</a:t>
            </a:r>
            <a:endParaRPr lang="en-ZA" sz="2400" b="1" dirty="0">
              <a:solidFill>
                <a:schemeClr val="accent5">
                  <a:lumMod val="75000"/>
                </a:schemeClr>
              </a:solidFill>
            </a:endParaRPr>
          </a:p>
        </p:txBody>
      </p:sp>
      <p:sp>
        <p:nvSpPr>
          <p:cNvPr id="2" name="Rectangle 1"/>
          <p:cNvSpPr/>
          <p:nvPr/>
        </p:nvSpPr>
        <p:spPr>
          <a:xfrm>
            <a:off x="212316" y="1358313"/>
            <a:ext cx="2640962" cy="1323439"/>
          </a:xfrm>
          <a:prstGeom prst="rect">
            <a:avLst/>
          </a:prstGeom>
        </p:spPr>
        <p:txBody>
          <a:bodyPr wrap="square">
            <a:spAutoFit/>
          </a:bodyPr>
          <a:lstStyle/>
          <a:p>
            <a:r>
              <a:rPr lang="en-ZA" sz="1600" dirty="0">
                <a:latin typeface="MetaPlusNormal-Roman"/>
              </a:rPr>
              <a:t>The TOGAF ADM is framework-agnostic, and helps IT architects fill in the</a:t>
            </a:r>
          </a:p>
          <a:p>
            <a:r>
              <a:rPr lang="en-ZA" sz="1600" dirty="0">
                <a:latin typeface="MetaPlusNormal-Roman"/>
              </a:rPr>
              <a:t>framework they might already have in use.</a:t>
            </a:r>
            <a:endParaRPr lang="en-ZA" sz="1600" dirty="0"/>
          </a:p>
        </p:txBody>
      </p:sp>
      <p:pic>
        <p:nvPicPr>
          <p:cNvPr id="14" name="Picture 13">
            <a:hlinkClick r:id="" action="ppaction://customshow?id=10&amp;return=true"/>
          </p:cNvPr>
          <p:cNvPicPr>
            <a:picLocks noChangeAspect="1"/>
          </p:cNvPicPr>
          <p:nvPr/>
        </p:nvPicPr>
        <p:blipFill>
          <a:blip r:embed="rId3"/>
          <a:stretch>
            <a:fillRect/>
          </a:stretch>
        </p:blipFill>
        <p:spPr>
          <a:xfrm>
            <a:off x="576382" y="3651567"/>
            <a:ext cx="1536325" cy="1396105"/>
          </a:xfrm>
          <a:prstGeom prst="rect">
            <a:avLst/>
          </a:prstGeom>
        </p:spPr>
      </p:pic>
    </p:spTree>
    <p:extLst>
      <p:ext uri="{BB962C8B-B14F-4D97-AF65-F5344CB8AC3E}">
        <p14:creationId xmlns:p14="http://schemas.microsoft.com/office/powerpoint/2010/main" val="3787651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53" presetClass="entr" presetSubtype="16"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 calcmode="lin" valueType="num">
                                      <p:cBhvr>
                                        <p:cTn id="22" dur="500" fill="hold"/>
                                        <p:tgtEl>
                                          <p:spTgt spid="86"/>
                                        </p:tgtEl>
                                        <p:attrNameLst>
                                          <p:attrName>ppt_w</p:attrName>
                                        </p:attrNameLst>
                                      </p:cBhvr>
                                      <p:tavLst>
                                        <p:tav tm="0">
                                          <p:val>
                                            <p:fltVal val="0"/>
                                          </p:val>
                                        </p:tav>
                                        <p:tav tm="100000">
                                          <p:val>
                                            <p:strVal val="#ppt_w"/>
                                          </p:val>
                                        </p:tav>
                                      </p:tavLst>
                                    </p:anim>
                                    <p:anim calcmode="lin" valueType="num">
                                      <p:cBhvr>
                                        <p:cTn id="23" dur="500" fill="hold"/>
                                        <p:tgtEl>
                                          <p:spTgt spid="86"/>
                                        </p:tgtEl>
                                        <p:attrNameLst>
                                          <p:attrName>ppt_h</p:attrName>
                                        </p:attrNameLst>
                                      </p:cBhvr>
                                      <p:tavLst>
                                        <p:tav tm="0">
                                          <p:val>
                                            <p:fltVal val="0"/>
                                          </p:val>
                                        </p:tav>
                                        <p:tav tm="100000">
                                          <p:val>
                                            <p:strVal val="#ppt_h"/>
                                          </p:val>
                                        </p:tav>
                                      </p:tavLst>
                                    </p:anim>
                                    <p:animEffect transition="in" filter="fade">
                                      <p:cBhvr>
                                        <p:cTn id="24" dur="500"/>
                                        <p:tgtEl>
                                          <p:spTgt spid="8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par>
                                <p:cTn id="30" presetID="53" presetClass="entr" presetSubtype="16" fill="hold" nodeType="withEffect">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cBhvr>
                                        <p:cTn id="32" dur="500" fill="hold"/>
                                        <p:tgtEl>
                                          <p:spTgt spid="87"/>
                                        </p:tgtEl>
                                        <p:attrNameLst>
                                          <p:attrName>ppt_w</p:attrName>
                                        </p:attrNameLst>
                                      </p:cBhvr>
                                      <p:tavLst>
                                        <p:tav tm="0">
                                          <p:val>
                                            <p:fltVal val="0"/>
                                          </p:val>
                                        </p:tav>
                                        <p:tav tm="100000">
                                          <p:val>
                                            <p:strVal val="#ppt_w"/>
                                          </p:val>
                                        </p:tav>
                                      </p:tavLst>
                                    </p:anim>
                                    <p:anim calcmode="lin" valueType="num">
                                      <p:cBhvr>
                                        <p:cTn id="33" dur="500" fill="hold"/>
                                        <p:tgtEl>
                                          <p:spTgt spid="87"/>
                                        </p:tgtEl>
                                        <p:attrNameLst>
                                          <p:attrName>ppt_h</p:attrName>
                                        </p:attrNameLst>
                                      </p:cBhvr>
                                      <p:tavLst>
                                        <p:tav tm="0">
                                          <p:val>
                                            <p:fltVal val="0"/>
                                          </p:val>
                                        </p:tav>
                                        <p:tav tm="100000">
                                          <p:val>
                                            <p:strVal val="#ppt_h"/>
                                          </p:val>
                                        </p:tav>
                                      </p:tavLst>
                                    </p:anim>
                                    <p:animEffect transition="in" filter="fade">
                                      <p:cBhvr>
                                        <p:cTn id="34" dur="500"/>
                                        <p:tgtEl>
                                          <p:spTgt spid="8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par>
                                <p:cTn id="40" presetID="53" presetClass="entr" presetSubtype="16"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 calcmode="lin" valueType="num">
                                      <p:cBhvr>
                                        <p:cTn id="42" dur="500" fill="hold"/>
                                        <p:tgtEl>
                                          <p:spTgt spid="88"/>
                                        </p:tgtEl>
                                        <p:attrNameLst>
                                          <p:attrName>ppt_w</p:attrName>
                                        </p:attrNameLst>
                                      </p:cBhvr>
                                      <p:tavLst>
                                        <p:tav tm="0">
                                          <p:val>
                                            <p:fltVal val="0"/>
                                          </p:val>
                                        </p:tav>
                                        <p:tav tm="100000">
                                          <p:val>
                                            <p:strVal val="#ppt_w"/>
                                          </p:val>
                                        </p:tav>
                                      </p:tavLst>
                                    </p:anim>
                                    <p:anim calcmode="lin" valueType="num">
                                      <p:cBhvr>
                                        <p:cTn id="43" dur="500" fill="hold"/>
                                        <p:tgtEl>
                                          <p:spTgt spid="88"/>
                                        </p:tgtEl>
                                        <p:attrNameLst>
                                          <p:attrName>ppt_h</p:attrName>
                                        </p:attrNameLst>
                                      </p:cBhvr>
                                      <p:tavLst>
                                        <p:tav tm="0">
                                          <p:val>
                                            <p:fltVal val="0"/>
                                          </p:val>
                                        </p:tav>
                                        <p:tav tm="100000">
                                          <p:val>
                                            <p:strVal val="#ppt_h"/>
                                          </p:val>
                                        </p:tav>
                                      </p:tavLst>
                                    </p:anim>
                                    <p:animEffect transition="in" filter="fade">
                                      <p:cBhvr>
                                        <p:cTn id="44" dur="500"/>
                                        <p:tgtEl>
                                          <p:spTgt spid="8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par>
                                <p:cTn id="50" presetID="53" presetClass="entr" presetSubtype="16" fill="hold" nodeType="withEffect">
                                  <p:stCondLst>
                                    <p:cond delay="0"/>
                                  </p:stCondLst>
                                  <p:childTnLst>
                                    <p:set>
                                      <p:cBhvr>
                                        <p:cTn id="51" dur="1" fill="hold">
                                          <p:stCondLst>
                                            <p:cond delay="0"/>
                                          </p:stCondLst>
                                        </p:cTn>
                                        <p:tgtEl>
                                          <p:spTgt spid="90"/>
                                        </p:tgtEl>
                                        <p:attrNameLst>
                                          <p:attrName>style.visibility</p:attrName>
                                        </p:attrNameLst>
                                      </p:cBhvr>
                                      <p:to>
                                        <p:strVal val="visible"/>
                                      </p:to>
                                    </p:set>
                                    <p:anim calcmode="lin" valueType="num">
                                      <p:cBhvr>
                                        <p:cTn id="52" dur="500" fill="hold"/>
                                        <p:tgtEl>
                                          <p:spTgt spid="90"/>
                                        </p:tgtEl>
                                        <p:attrNameLst>
                                          <p:attrName>ppt_w</p:attrName>
                                        </p:attrNameLst>
                                      </p:cBhvr>
                                      <p:tavLst>
                                        <p:tav tm="0">
                                          <p:val>
                                            <p:fltVal val="0"/>
                                          </p:val>
                                        </p:tav>
                                        <p:tav tm="100000">
                                          <p:val>
                                            <p:strVal val="#ppt_w"/>
                                          </p:val>
                                        </p:tav>
                                      </p:tavLst>
                                    </p:anim>
                                    <p:anim calcmode="lin" valueType="num">
                                      <p:cBhvr>
                                        <p:cTn id="53" dur="500" fill="hold"/>
                                        <p:tgtEl>
                                          <p:spTgt spid="90"/>
                                        </p:tgtEl>
                                        <p:attrNameLst>
                                          <p:attrName>ppt_h</p:attrName>
                                        </p:attrNameLst>
                                      </p:cBhvr>
                                      <p:tavLst>
                                        <p:tav tm="0">
                                          <p:val>
                                            <p:fltVal val="0"/>
                                          </p:val>
                                        </p:tav>
                                        <p:tav tm="100000">
                                          <p:val>
                                            <p:strVal val="#ppt_h"/>
                                          </p:val>
                                        </p:tav>
                                      </p:tavLst>
                                    </p:anim>
                                    <p:animEffect transition="in" filter="fade">
                                      <p:cBhvr>
                                        <p:cTn id="54" dur="500"/>
                                        <p:tgtEl>
                                          <p:spTgt spid="9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500"/>
                                        <p:tgtEl>
                                          <p:spTgt spid="24"/>
                                        </p:tgtEl>
                                      </p:cBhvr>
                                    </p:animEffect>
                                  </p:childTnLst>
                                </p:cTn>
                              </p:par>
                              <p:par>
                                <p:cTn id="60" presetID="53" presetClass="entr" presetSubtype="16" fill="hold" nodeType="withEffect">
                                  <p:stCondLst>
                                    <p:cond delay="0"/>
                                  </p:stCondLst>
                                  <p:childTnLst>
                                    <p:set>
                                      <p:cBhvr>
                                        <p:cTn id="61" dur="1" fill="hold">
                                          <p:stCondLst>
                                            <p:cond delay="0"/>
                                          </p:stCondLst>
                                        </p:cTn>
                                        <p:tgtEl>
                                          <p:spTgt spid="91"/>
                                        </p:tgtEl>
                                        <p:attrNameLst>
                                          <p:attrName>style.visibility</p:attrName>
                                        </p:attrNameLst>
                                      </p:cBhvr>
                                      <p:to>
                                        <p:strVal val="visible"/>
                                      </p:to>
                                    </p:set>
                                    <p:anim calcmode="lin" valueType="num">
                                      <p:cBhvr>
                                        <p:cTn id="62" dur="500" fill="hold"/>
                                        <p:tgtEl>
                                          <p:spTgt spid="91"/>
                                        </p:tgtEl>
                                        <p:attrNameLst>
                                          <p:attrName>ppt_w</p:attrName>
                                        </p:attrNameLst>
                                      </p:cBhvr>
                                      <p:tavLst>
                                        <p:tav tm="0">
                                          <p:val>
                                            <p:fltVal val="0"/>
                                          </p:val>
                                        </p:tav>
                                        <p:tav tm="100000">
                                          <p:val>
                                            <p:strVal val="#ppt_w"/>
                                          </p:val>
                                        </p:tav>
                                      </p:tavLst>
                                    </p:anim>
                                    <p:anim calcmode="lin" valueType="num">
                                      <p:cBhvr>
                                        <p:cTn id="63" dur="500" fill="hold"/>
                                        <p:tgtEl>
                                          <p:spTgt spid="91"/>
                                        </p:tgtEl>
                                        <p:attrNameLst>
                                          <p:attrName>ppt_h</p:attrName>
                                        </p:attrNameLst>
                                      </p:cBhvr>
                                      <p:tavLst>
                                        <p:tav tm="0">
                                          <p:val>
                                            <p:fltVal val="0"/>
                                          </p:val>
                                        </p:tav>
                                        <p:tav tm="100000">
                                          <p:val>
                                            <p:strVal val="#ppt_h"/>
                                          </p:val>
                                        </p:tav>
                                      </p:tavLst>
                                    </p:anim>
                                    <p:animEffect transition="in" filter="fade">
                                      <p:cBhvr>
                                        <p:cTn id="64" dur="500"/>
                                        <p:tgtEl>
                                          <p:spTgt spid="9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right)">
                                      <p:cBhvr>
                                        <p:cTn id="69" dur="500"/>
                                        <p:tgtEl>
                                          <p:spTgt spid="27"/>
                                        </p:tgtEl>
                                      </p:cBhvr>
                                    </p:animEffect>
                                  </p:childTnLst>
                                </p:cTn>
                              </p:par>
                              <p:par>
                                <p:cTn id="70" presetID="53" presetClass="entr" presetSubtype="16" fill="hold" nodeType="withEffect">
                                  <p:stCondLst>
                                    <p:cond delay="0"/>
                                  </p:stCondLst>
                                  <p:childTnLst>
                                    <p:set>
                                      <p:cBhvr>
                                        <p:cTn id="71" dur="1" fill="hold">
                                          <p:stCondLst>
                                            <p:cond delay="0"/>
                                          </p:stCondLst>
                                        </p:cTn>
                                        <p:tgtEl>
                                          <p:spTgt spid="92"/>
                                        </p:tgtEl>
                                        <p:attrNameLst>
                                          <p:attrName>style.visibility</p:attrName>
                                        </p:attrNameLst>
                                      </p:cBhvr>
                                      <p:to>
                                        <p:strVal val="visible"/>
                                      </p:to>
                                    </p:set>
                                    <p:anim calcmode="lin" valueType="num">
                                      <p:cBhvr>
                                        <p:cTn id="72" dur="500" fill="hold"/>
                                        <p:tgtEl>
                                          <p:spTgt spid="92"/>
                                        </p:tgtEl>
                                        <p:attrNameLst>
                                          <p:attrName>ppt_w</p:attrName>
                                        </p:attrNameLst>
                                      </p:cBhvr>
                                      <p:tavLst>
                                        <p:tav tm="0">
                                          <p:val>
                                            <p:fltVal val="0"/>
                                          </p:val>
                                        </p:tav>
                                        <p:tav tm="100000">
                                          <p:val>
                                            <p:strVal val="#ppt_w"/>
                                          </p:val>
                                        </p:tav>
                                      </p:tavLst>
                                    </p:anim>
                                    <p:anim calcmode="lin" valueType="num">
                                      <p:cBhvr>
                                        <p:cTn id="73" dur="500" fill="hold"/>
                                        <p:tgtEl>
                                          <p:spTgt spid="92"/>
                                        </p:tgtEl>
                                        <p:attrNameLst>
                                          <p:attrName>ppt_h</p:attrName>
                                        </p:attrNameLst>
                                      </p:cBhvr>
                                      <p:tavLst>
                                        <p:tav tm="0">
                                          <p:val>
                                            <p:fltVal val="0"/>
                                          </p:val>
                                        </p:tav>
                                        <p:tav tm="100000">
                                          <p:val>
                                            <p:strVal val="#ppt_h"/>
                                          </p:val>
                                        </p:tav>
                                      </p:tavLst>
                                    </p:anim>
                                    <p:animEffect transition="in" filter="fade">
                                      <p:cBhvr>
                                        <p:cTn id="74" dur="500"/>
                                        <p:tgtEl>
                                          <p:spTgt spid="9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right)">
                                      <p:cBhvr>
                                        <p:cTn id="79" dur="500"/>
                                        <p:tgtEl>
                                          <p:spTgt spid="29"/>
                                        </p:tgtEl>
                                      </p:cBhvr>
                                    </p:animEffect>
                                  </p:childTnLst>
                                </p:cTn>
                              </p:par>
                              <p:par>
                                <p:cTn id="80" presetID="53" presetClass="entr" presetSubtype="16" fill="hold" nodeType="withEffect">
                                  <p:stCondLst>
                                    <p:cond delay="0"/>
                                  </p:stCondLst>
                                  <p:childTnLst>
                                    <p:set>
                                      <p:cBhvr>
                                        <p:cTn id="81" dur="1" fill="hold">
                                          <p:stCondLst>
                                            <p:cond delay="0"/>
                                          </p:stCondLst>
                                        </p:cTn>
                                        <p:tgtEl>
                                          <p:spTgt spid="93"/>
                                        </p:tgtEl>
                                        <p:attrNameLst>
                                          <p:attrName>style.visibility</p:attrName>
                                        </p:attrNameLst>
                                      </p:cBhvr>
                                      <p:to>
                                        <p:strVal val="visible"/>
                                      </p:to>
                                    </p:set>
                                    <p:anim calcmode="lin" valueType="num">
                                      <p:cBhvr>
                                        <p:cTn id="82" dur="500" fill="hold"/>
                                        <p:tgtEl>
                                          <p:spTgt spid="93"/>
                                        </p:tgtEl>
                                        <p:attrNameLst>
                                          <p:attrName>ppt_w</p:attrName>
                                        </p:attrNameLst>
                                      </p:cBhvr>
                                      <p:tavLst>
                                        <p:tav tm="0">
                                          <p:val>
                                            <p:fltVal val="0"/>
                                          </p:val>
                                        </p:tav>
                                        <p:tav tm="100000">
                                          <p:val>
                                            <p:strVal val="#ppt_w"/>
                                          </p:val>
                                        </p:tav>
                                      </p:tavLst>
                                    </p:anim>
                                    <p:anim calcmode="lin" valueType="num">
                                      <p:cBhvr>
                                        <p:cTn id="83" dur="500" fill="hold"/>
                                        <p:tgtEl>
                                          <p:spTgt spid="93"/>
                                        </p:tgtEl>
                                        <p:attrNameLst>
                                          <p:attrName>ppt_h</p:attrName>
                                        </p:attrNameLst>
                                      </p:cBhvr>
                                      <p:tavLst>
                                        <p:tav tm="0">
                                          <p:val>
                                            <p:fltVal val="0"/>
                                          </p:val>
                                        </p:tav>
                                        <p:tav tm="100000">
                                          <p:val>
                                            <p:strVal val="#ppt_h"/>
                                          </p:val>
                                        </p:tav>
                                      </p:tavLst>
                                    </p:anim>
                                    <p:animEffect transition="in" filter="fade">
                                      <p:cBhvr>
                                        <p:cTn id="84" dur="500"/>
                                        <p:tgtEl>
                                          <p:spTgt spid="9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down)">
                                      <p:cBhvr>
                                        <p:cTn id="89" dur="500"/>
                                        <p:tgtEl>
                                          <p:spTgt spid="32"/>
                                        </p:tgtEl>
                                      </p:cBhvr>
                                    </p:animEffect>
                                  </p:childTnLst>
                                </p:cTn>
                              </p:par>
                              <p:par>
                                <p:cTn id="90" presetID="53" presetClass="entr" presetSubtype="16" fill="hold" nodeType="withEffect">
                                  <p:stCondLst>
                                    <p:cond delay="0"/>
                                  </p:stCondLst>
                                  <p:childTnLst>
                                    <p:set>
                                      <p:cBhvr>
                                        <p:cTn id="91" dur="1" fill="hold">
                                          <p:stCondLst>
                                            <p:cond delay="0"/>
                                          </p:stCondLst>
                                        </p:cTn>
                                        <p:tgtEl>
                                          <p:spTgt spid="94"/>
                                        </p:tgtEl>
                                        <p:attrNameLst>
                                          <p:attrName>style.visibility</p:attrName>
                                        </p:attrNameLst>
                                      </p:cBhvr>
                                      <p:to>
                                        <p:strVal val="visible"/>
                                      </p:to>
                                    </p:set>
                                    <p:anim calcmode="lin" valueType="num">
                                      <p:cBhvr>
                                        <p:cTn id="92" dur="500" fill="hold"/>
                                        <p:tgtEl>
                                          <p:spTgt spid="94"/>
                                        </p:tgtEl>
                                        <p:attrNameLst>
                                          <p:attrName>ppt_w</p:attrName>
                                        </p:attrNameLst>
                                      </p:cBhvr>
                                      <p:tavLst>
                                        <p:tav tm="0">
                                          <p:val>
                                            <p:fltVal val="0"/>
                                          </p:val>
                                        </p:tav>
                                        <p:tav tm="100000">
                                          <p:val>
                                            <p:strVal val="#ppt_w"/>
                                          </p:val>
                                        </p:tav>
                                      </p:tavLst>
                                    </p:anim>
                                    <p:anim calcmode="lin" valueType="num">
                                      <p:cBhvr>
                                        <p:cTn id="93" dur="500" fill="hold"/>
                                        <p:tgtEl>
                                          <p:spTgt spid="94"/>
                                        </p:tgtEl>
                                        <p:attrNameLst>
                                          <p:attrName>ppt_h</p:attrName>
                                        </p:attrNameLst>
                                      </p:cBhvr>
                                      <p:tavLst>
                                        <p:tav tm="0">
                                          <p:val>
                                            <p:fltVal val="0"/>
                                          </p:val>
                                        </p:tav>
                                        <p:tav tm="100000">
                                          <p:val>
                                            <p:strVal val="#ppt_h"/>
                                          </p:val>
                                        </p:tav>
                                      </p:tavLst>
                                    </p:anim>
                                    <p:animEffect transition="in" filter="fade">
                                      <p:cBhvr>
                                        <p:cTn id="94" dur="500"/>
                                        <p:tgtEl>
                                          <p:spTgt spid="94"/>
                                        </p:tgtEl>
                                      </p:cBhvr>
                                    </p:animEffect>
                                  </p:childTnLst>
                                </p:cTn>
                              </p:par>
                            </p:childTnLst>
                          </p:cTn>
                        </p:par>
                        <p:par>
                          <p:cTn id="95" fill="hold">
                            <p:stCondLst>
                              <p:cond delay="500"/>
                            </p:stCondLst>
                            <p:childTnLst>
                              <p:par>
                                <p:cTn id="96" presetID="1" presetClass="entr" presetSubtype="0" fill="hold" nodeType="afterEffect">
                                  <p:stCondLst>
                                    <p:cond delay="0"/>
                                  </p:stCondLst>
                                  <p:childTnLst>
                                    <p:set>
                                      <p:cBhvr>
                                        <p:cTn id="97" dur="1" fill="hold">
                                          <p:stCondLst>
                                            <p:cond delay="0"/>
                                          </p:stCondLst>
                                        </p:cTn>
                                        <p:tgtEl>
                                          <p:spTgt spid="36"/>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6" presetClass="entr" presetSubtype="32" fill="hold" nodeType="click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circle(out)">
                                      <p:cBhvr>
                                        <p:cTn id="102" dur="2000"/>
                                        <p:tgtEl>
                                          <p:spTgt spid="96"/>
                                        </p:tgtEl>
                                      </p:cBhvr>
                                    </p:animEffect>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106"/>
                                        </p:tgtEl>
                                        <p:attrNameLst>
                                          <p:attrName>style.visibility</p:attrName>
                                        </p:attrNameLst>
                                      </p:cBhvr>
                                      <p:to>
                                        <p:strVal val="visible"/>
                                      </p:to>
                                    </p:set>
                                    <p:animEffect transition="in" filter="fade">
                                      <p:cBhvr>
                                        <p:cTn id="107" dur="1000"/>
                                        <p:tgtEl>
                                          <p:spTgt spid="106"/>
                                        </p:tgtEl>
                                      </p:cBhvr>
                                    </p:animEffect>
                                    <p:anim calcmode="lin" valueType="num">
                                      <p:cBhvr>
                                        <p:cTn id="108" dur="1000" fill="hold"/>
                                        <p:tgtEl>
                                          <p:spTgt spid="106"/>
                                        </p:tgtEl>
                                        <p:attrNameLst>
                                          <p:attrName>ppt_x</p:attrName>
                                        </p:attrNameLst>
                                      </p:cBhvr>
                                      <p:tavLst>
                                        <p:tav tm="0">
                                          <p:val>
                                            <p:strVal val="#ppt_x"/>
                                          </p:val>
                                        </p:tav>
                                        <p:tav tm="100000">
                                          <p:val>
                                            <p:strVal val="#ppt_x"/>
                                          </p:val>
                                        </p:tav>
                                      </p:tavLst>
                                    </p:anim>
                                    <p:anim calcmode="lin" valueType="num">
                                      <p:cBhvr>
                                        <p:cTn id="109"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11"/>
                                        </p:tgtEl>
                                        <p:attrNameLst>
                                          <p:attrName>style.visibility</p:attrName>
                                        </p:attrNameLst>
                                      </p:cBhvr>
                                      <p:to>
                                        <p:strVal val="visible"/>
                                      </p:to>
                                    </p:set>
                                    <p:animEffect transition="in" filter="fade">
                                      <p:cBhvr>
                                        <p:cTn id="114" dur="500"/>
                                        <p:tgtEl>
                                          <p:spTgt spid="111"/>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107"/>
                                        </p:tgtEl>
                                        <p:attrNameLst>
                                          <p:attrName>style.visibility</p:attrName>
                                        </p:attrNameLst>
                                      </p:cBhvr>
                                      <p:to>
                                        <p:strVal val="visible"/>
                                      </p:to>
                                    </p:set>
                                    <p:animEffect transition="in" filter="fade">
                                      <p:cBhvr>
                                        <p:cTn id="119" dur="500"/>
                                        <p:tgtEl>
                                          <p:spTgt spid="107"/>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09"/>
                                        </p:tgtEl>
                                        <p:attrNameLst>
                                          <p:attrName>style.visibility</p:attrName>
                                        </p:attrNameLst>
                                      </p:cBhvr>
                                      <p:to>
                                        <p:strVal val="visible"/>
                                      </p:to>
                                    </p:set>
                                    <p:animEffect transition="in" filter="fade">
                                      <p:cBhvr>
                                        <p:cTn id="124" dur="500"/>
                                        <p:tgtEl>
                                          <p:spTgt spid="109"/>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08"/>
                                        </p:tgtEl>
                                        <p:attrNameLst>
                                          <p:attrName>style.visibility</p:attrName>
                                        </p:attrNameLst>
                                      </p:cBhvr>
                                      <p:to>
                                        <p:strVal val="visible"/>
                                      </p:to>
                                    </p:set>
                                    <p:animEffect transition="in" filter="fade">
                                      <p:cBhvr>
                                        <p:cTn id="129" dur="500"/>
                                        <p:tgtEl>
                                          <p:spTgt spid="10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10"/>
                                        </p:tgtEl>
                                        <p:attrNameLst>
                                          <p:attrName>style.visibility</p:attrName>
                                        </p:attrNameLst>
                                      </p:cBhvr>
                                      <p:to>
                                        <p:strVal val="visible"/>
                                      </p:to>
                                    </p:set>
                                    <p:animEffect transition="in" filter="fade">
                                      <p:cBhvr>
                                        <p:cTn id="134" dur="500"/>
                                        <p:tgtEl>
                                          <p:spTgt spid="11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4"/>
                                        </p:tgtEl>
                                        <p:attrNameLst>
                                          <p:attrName>style.visibility</p:attrName>
                                        </p:attrNameLst>
                                      </p:cBhvr>
                                      <p:to>
                                        <p:strVal val="visible"/>
                                      </p:to>
                                    </p:set>
                                    <p:animEffect transition="in" filter="fade">
                                      <p:cBhvr>
                                        <p:cTn id="1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09" grpId="0"/>
      <p:bldP spid="110" grpId="0"/>
      <p:bldP spid="111"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66637" y="1648866"/>
            <a:ext cx="3559813" cy="779440"/>
          </a:xfrm>
        </p:spPr>
        <p:txBody>
          <a:bodyPr>
            <a:normAutofit fontScale="90000"/>
          </a:bodyPr>
          <a:lstStyle/>
          <a:p>
            <a:r>
              <a:rPr lang="en-ZA" dirty="0"/>
              <a:t>Preliminary</a:t>
            </a:r>
            <a:br>
              <a:rPr lang="en-ZA" dirty="0"/>
            </a:br>
            <a:endParaRPr lang="en-ZA" dirty="0"/>
          </a:p>
        </p:txBody>
      </p:sp>
      <p:sp>
        <p:nvSpPr>
          <p:cNvPr id="4" name="Text Placeholder 3"/>
          <p:cNvSpPr>
            <a:spLocks noGrp="1"/>
          </p:cNvSpPr>
          <p:nvPr>
            <p:ph type="body" idx="1"/>
          </p:nvPr>
        </p:nvSpPr>
        <p:spPr/>
        <p:txBody>
          <a:bodyPr>
            <a:normAutofit/>
          </a:bodyPr>
          <a:lstStyle/>
          <a:p>
            <a:r>
              <a:rPr lang="en-ZA" dirty="0"/>
              <a:t>The </a:t>
            </a:r>
            <a:r>
              <a:rPr lang="en-ZA" b="1" dirty="0"/>
              <a:t>Preliminary Phase </a:t>
            </a:r>
            <a:r>
              <a:rPr lang="en-ZA" dirty="0"/>
              <a:t>describes the preparation and initiation </a:t>
            </a:r>
            <a:r>
              <a:rPr lang="en-ZA" dirty="0" smtClean="0"/>
              <a:t>activities required </a:t>
            </a:r>
            <a:r>
              <a:rPr lang="en-ZA" dirty="0"/>
              <a:t>to prepare to meet the business directive for a new </a:t>
            </a:r>
            <a:r>
              <a:rPr lang="en-ZA" dirty="0" smtClean="0"/>
              <a:t>enterprise architecture</a:t>
            </a:r>
            <a:r>
              <a:rPr lang="en-ZA" dirty="0"/>
              <a:t>, including the definition of an </a:t>
            </a:r>
            <a:r>
              <a:rPr lang="en-ZA" dirty="0" smtClean="0"/>
              <a:t>Organization-Specific Architecture </a:t>
            </a:r>
            <a:r>
              <a:rPr lang="en-ZA" dirty="0"/>
              <a:t>framework and the definition of principles.</a:t>
            </a:r>
          </a:p>
        </p:txBody>
      </p:sp>
      <p:sp>
        <p:nvSpPr>
          <p:cNvPr id="2" name="Slide Number Placeholder 1"/>
          <p:cNvSpPr>
            <a:spLocks noGrp="1"/>
          </p:cNvSpPr>
          <p:nvPr>
            <p:ph type="sldNum" sz="quarter" idx="12"/>
          </p:nvPr>
        </p:nvSpPr>
        <p:spPr/>
        <p:txBody>
          <a:bodyPr/>
          <a:lstStyle/>
          <a:p>
            <a:fld id="{D57F1E4F-1CFF-5643-939E-217C01CDF565}" type="slidenum">
              <a:rPr lang="en-US" smtClean="0"/>
              <a:pPr/>
              <a:t>12</a:t>
            </a:fld>
            <a:endParaRPr lang="en-US" dirty="0"/>
          </a:p>
        </p:txBody>
      </p:sp>
      <p:sp>
        <p:nvSpPr>
          <p:cNvPr id="5" name="TextBox 4">
            <a:hlinkClick r:id="rId2"/>
          </p:cNvPr>
          <p:cNvSpPr txBox="1"/>
          <p:nvPr/>
        </p:nvSpPr>
        <p:spPr>
          <a:xfrm>
            <a:off x="117303" y="-236265"/>
            <a:ext cx="2249334" cy="3770263"/>
          </a:xfrm>
          <a:prstGeom prst="rect">
            <a:avLst/>
          </a:prstGeom>
          <a:noFill/>
        </p:spPr>
        <p:txBody>
          <a:bodyPr wrap="none" rtlCol="0">
            <a:spAutoFit/>
          </a:bodyPr>
          <a:lstStyle/>
          <a:p>
            <a:r>
              <a:rPr lang="en-ZA" sz="23900" dirty="0">
                <a:solidFill>
                  <a:schemeClr val="bg1">
                    <a:lumMod val="75000"/>
                  </a:schemeClr>
                </a:solidFill>
                <a:effectLst>
                  <a:outerShdw blurRad="38100" dist="38100" dir="2700000" algn="tl">
                    <a:srgbClr val="000000">
                      <a:alpha val="43137"/>
                    </a:srgbClr>
                  </a:outerShdw>
                </a:effectLst>
              </a:rPr>
              <a:t>O</a:t>
            </a:r>
          </a:p>
        </p:txBody>
      </p:sp>
    </p:spTree>
    <p:extLst>
      <p:ext uri="{BB962C8B-B14F-4D97-AF65-F5344CB8AC3E}">
        <p14:creationId xmlns:p14="http://schemas.microsoft.com/office/powerpoint/2010/main" val="1165846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Objective</a:t>
            </a:r>
            <a:endParaRPr lang="en-ZA" dirty="0"/>
          </a:p>
        </p:txBody>
      </p:sp>
      <p:sp>
        <p:nvSpPr>
          <p:cNvPr id="3" name="Content Placeholder 2"/>
          <p:cNvSpPr>
            <a:spLocks noGrp="1"/>
          </p:cNvSpPr>
          <p:nvPr>
            <p:ph idx="1"/>
          </p:nvPr>
        </p:nvSpPr>
        <p:spPr>
          <a:xfrm>
            <a:off x="290968" y="1996226"/>
            <a:ext cx="9636359" cy="2627290"/>
          </a:xfrm>
        </p:spPr>
        <p:txBody>
          <a:bodyPr>
            <a:normAutofit fontScale="92500" lnSpcReduction="10000"/>
          </a:bodyPr>
          <a:lstStyle/>
          <a:p>
            <a:r>
              <a:rPr lang="en-ZA" sz="2400" dirty="0"/>
              <a:t>Prepare the organization for successful </a:t>
            </a:r>
            <a:r>
              <a:rPr lang="en-ZA" sz="2400" dirty="0" smtClean="0"/>
              <a:t>TOGAF architecture </a:t>
            </a:r>
            <a:r>
              <a:rPr lang="en-ZA" sz="2400" dirty="0"/>
              <a:t>projects. </a:t>
            </a:r>
            <a:endParaRPr lang="en-ZA" sz="2400" dirty="0" smtClean="0"/>
          </a:p>
          <a:p>
            <a:r>
              <a:rPr lang="en-ZA" sz="2400" dirty="0" smtClean="0"/>
              <a:t>Undertake </a:t>
            </a:r>
            <a:r>
              <a:rPr lang="en-ZA" sz="2400" dirty="0"/>
              <a:t>the preparation </a:t>
            </a:r>
            <a:r>
              <a:rPr lang="en-ZA" sz="2400" dirty="0" smtClean="0"/>
              <a:t>and initiation </a:t>
            </a:r>
            <a:r>
              <a:rPr lang="en-ZA" sz="2400" dirty="0"/>
              <a:t>activities required to meet the </a:t>
            </a:r>
            <a:r>
              <a:rPr lang="en-ZA" sz="2400" dirty="0" smtClean="0"/>
              <a:t>business directive </a:t>
            </a:r>
            <a:r>
              <a:rPr lang="en-ZA" sz="2400" dirty="0"/>
              <a:t>for a new enterprise architecture, </a:t>
            </a:r>
            <a:r>
              <a:rPr lang="en-ZA" sz="2400" dirty="0" smtClean="0"/>
              <a:t>including the </a:t>
            </a:r>
            <a:r>
              <a:rPr lang="en-ZA" sz="2400" dirty="0"/>
              <a:t>definition of an Organization-Specific </a:t>
            </a:r>
            <a:r>
              <a:rPr lang="en-ZA" sz="2400" dirty="0" smtClean="0"/>
              <a:t>Architecture framework </a:t>
            </a:r>
            <a:r>
              <a:rPr lang="en-ZA" sz="2400" dirty="0"/>
              <a:t>and tools, and the definition of principles</a:t>
            </a:r>
            <a:r>
              <a:rPr lang="en-ZA" sz="2400" dirty="0" smtClean="0"/>
              <a:t>.</a:t>
            </a:r>
          </a:p>
          <a:p>
            <a:r>
              <a:rPr lang="en-ZA" sz="2400" dirty="0"/>
              <a:t>The Preliminary Phase is about defining “where, what, why, who, and how </a:t>
            </a:r>
            <a:r>
              <a:rPr lang="en-ZA" sz="2400" dirty="0" smtClean="0"/>
              <a:t>we do </a:t>
            </a:r>
            <a:r>
              <a:rPr lang="en-ZA" sz="2400" dirty="0"/>
              <a:t>architecture” in the enterprise concerned.</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57165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Approach</a:t>
            </a:r>
          </a:p>
        </p:txBody>
      </p:sp>
      <p:sp>
        <p:nvSpPr>
          <p:cNvPr id="3" name="Content Placeholder 2"/>
          <p:cNvSpPr>
            <a:spLocks noGrp="1"/>
          </p:cNvSpPr>
          <p:nvPr>
            <p:ph idx="1"/>
          </p:nvPr>
        </p:nvSpPr>
        <p:spPr>
          <a:xfrm>
            <a:off x="162180" y="1709076"/>
            <a:ext cx="9636359" cy="4086417"/>
          </a:xfrm>
        </p:spPr>
        <p:txBody>
          <a:bodyPr>
            <a:normAutofit/>
          </a:bodyPr>
          <a:lstStyle/>
          <a:p>
            <a:pPr marL="0" indent="0">
              <a:buNone/>
            </a:pPr>
            <a:r>
              <a:rPr lang="en-ZA" sz="2400" dirty="0"/>
              <a:t>The main aspects are as follows</a:t>
            </a:r>
            <a:r>
              <a:rPr lang="en-ZA" sz="2400" dirty="0" smtClean="0"/>
              <a:t>:</a:t>
            </a:r>
          </a:p>
          <a:p>
            <a:r>
              <a:rPr lang="en-ZA" dirty="0"/>
              <a:t>Defining the </a:t>
            </a:r>
            <a:r>
              <a:rPr lang="en-ZA" dirty="0" smtClean="0"/>
              <a:t>enterprise.</a:t>
            </a:r>
          </a:p>
          <a:p>
            <a:r>
              <a:rPr lang="en-ZA" dirty="0"/>
              <a:t>Identifying key drivers and elements in the </a:t>
            </a:r>
            <a:r>
              <a:rPr lang="en-ZA" dirty="0" smtClean="0"/>
              <a:t>organizational context.</a:t>
            </a:r>
          </a:p>
          <a:p>
            <a:r>
              <a:rPr lang="en-ZA" dirty="0"/>
              <a:t>Defining the requirements for architecture </a:t>
            </a:r>
            <a:r>
              <a:rPr lang="en-ZA" dirty="0" smtClean="0"/>
              <a:t>work.</a:t>
            </a:r>
          </a:p>
          <a:p>
            <a:r>
              <a:rPr lang="en-ZA" dirty="0"/>
              <a:t>Defining the architecture principles that will inform any </a:t>
            </a:r>
            <a:r>
              <a:rPr lang="en-ZA" dirty="0" smtClean="0"/>
              <a:t>architecture work.</a:t>
            </a:r>
          </a:p>
          <a:p>
            <a:r>
              <a:rPr lang="en-ZA" dirty="0"/>
              <a:t>Defining the framework to be </a:t>
            </a:r>
            <a:r>
              <a:rPr lang="en-ZA" dirty="0" smtClean="0"/>
              <a:t>used</a:t>
            </a:r>
          </a:p>
          <a:p>
            <a:r>
              <a:rPr lang="en-ZA" dirty="0"/>
              <a:t>Defining the relationships between management </a:t>
            </a:r>
            <a:r>
              <a:rPr lang="en-ZA" dirty="0" smtClean="0"/>
              <a:t>frameworks</a:t>
            </a:r>
          </a:p>
          <a:p>
            <a:r>
              <a:rPr lang="en-ZA" dirty="0"/>
              <a:t>Evaluating the enterprise </a:t>
            </a:r>
            <a:r>
              <a:rPr lang="en-ZA" dirty="0" smtClean="0"/>
              <a:t>architecture’s </a:t>
            </a:r>
            <a:r>
              <a:rPr lang="en-ZA" dirty="0"/>
              <a:t>maturity</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44977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olidFill>
                  <a:schemeClr val="accent3"/>
                </a:solidFill>
              </a:rPr>
              <a:t>Defining t</a:t>
            </a:r>
            <a:r>
              <a:rPr lang="en-ZA" dirty="0" smtClean="0">
                <a:solidFill>
                  <a:schemeClr val="accent3"/>
                </a:solidFill>
              </a:rPr>
              <a:t>he Enterprise</a:t>
            </a:r>
            <a:endParaRPr lang="en-ZA" dirty="0">
              <a:solidFill>
                <a:schemeClr val="accent3"/>
              </a:solidFill>
            </a:endParaRPr>
          </a:p>
        </p:txBody>
      </p:sp>
      <p:sp>
        <p:nvSpPr>
          <p:cNvPr id="3" name="Content Placeholder 2"/>
          <p:cNvSpPr>
            <a:spLocks noGrp="1"/>
          </p:cNvSpPr>
          <p:nvPr>
            <p:ph idx="1"/>
          </p:nvPr>
        </p:nvSpPr>
        <p:spPr>
          <a:xfrm>
            <a:off x="162180" y="2249989"/>
            <a:ext cx="9636359" cy="2051555"/>
          </a:xfrm>
        </p:spPr>
        <p:txBody>
          <a:bodyPr/>
          <a:lstStyle/>
          <a:p>
            <a:r>
              <a:rPr lang="en-ZA" dirty="0"/>
              <a:t>The enterprise scope will determine those stakeholders who </a:t>
            </a:r>
            <a:r>
              <a:rPr lang="en-ZA" dirty="0" smtClean="0"/>
              <a:t>will derive </a:t>
            </a:r>
            <a:r>
              <a:rPr lang="en-ZA" dirty="0"/>
              <a:t>most benefit from the new or enhanced enterprise architecture</a:t>
            </a:r>
            <a:r>
              <a:rPr lang="en-ZA" dirty="0" smtClean="0"/>
              <a:t>.</a:t>
            </a:r>
          </a:p>
          <a:p>
            <a:r>
              <a:rPr lang="en-ZA" dirty="0" smtClean="0"/>
              <a:t>It is </a:t>
            </a:r>
            <a:r>
              <a:rPr lang="en-ZA" dirty="0"/>
              <a:t>important to appoint a sponsor at this </a:t>
            </a:r>
            <a:r>
              <a:rPr lang="en-ZA" dirty="0" smtClean="0"/>
              <a:t>stage.</a:t>
            </a:r>
          </a:p>
          <a:p>
            <a:r>
              <a:rPr lang="en-ZA" dirty="0"/>
              <a:t>The enterprise may include many organizations and </a:t>
            </a:r>
            <a:r>
              <a:rPr lang="en-ZA" dirty="0" smtClean="0"/>
              <a:t>the duty </a:t>
            </a:r>
            <a:r>
              <a:rPr lang="en-ZA" dirty="0"/>
              <a:t>of the sponsor is to ensure that all stakeholders are included in </a:t>
            </a:r>
            <a:r>
              <a:rPr lang="en-ZA" dirty="0" smtClean="0"/>
              <a:t>some part </a:t>
            </a:r>
            <a:r>
              <a:rPr lang="en-ZA" dirty="0"/>
              <a:t>of the architecture work.</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
        <p:nvSpPr>
          <p:cNvPr id="5" name="TextBox 4"/>
          <p:cNvSpPr txBox="1"/>
          <p:nvPr/>
        </p:nvSpPr>
        <p:spPr>
          <a:xfrm>
            <a:off x="4288665" y="1046355"/>
            <a:ext cx="4269117" cy="523220"/>
          </a:xfrm>
          <a:prstGeom prst="rect">
            <a:avLst/>
          </a:prstGeom>
          <a:noFill/>
        </p:spPr>
        <p:txBody>
          <a:bodyPr wrap="none" rtlCol="0">
            <a:spAutoFit/>
          </a:bodyPr>
          <a:lstStyle/>
          <a:p>
            <a:r>
              <a:rPr lang="en-ZA" sz="2800" i="1" dirty="0" smtClean="0">
                <a:solidFill>
                  <a:schemeClr val="bg1">
                    <a:lumMod val="65000"/>
                  </a:schemeClr>
                </a:solidFill>
              </a:rPr>
              <a:t>“How big is this animal?”</a:t>
            </a:r>
            <a:endParaRPr lang="en-ZA" sz="2800" i="1" dirty="0">
              <a:solidFill>
                <a:schemeClr val="bg1">
                  <a:lumMod val="65000"/>
                </a:schemeClr>
              </a:solidFill>
            </a:endParaRPr>
          </a:p>
        </p:txBody>
      </p:sp>
    </p:spTree>
    <p:extLst>
      <p:ext uri="{BB962C8B-B14F-4D97-AF65-F5344CB8AC3E}">
        <p14:creationId xmlns:p14="http://schemas.microsoft.com/office/powerpoint/2010/main" val="206500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olidFill>
                  <a:schemeClr val="accent3"/>
                </a:solidFill>
              </a:rPr>
              <a:t>Identifying key drivers and elements in the organizational context</a:t>
            </a:r>
          </a:p>
        </p:txBody>
      </p:sp>
      <p:sp>
        <p:nvSpPr>
          <p:cNvPr id="3" name="Content Placeholder 2"/>
          <p:cNvSpPr>
            <a:spLocks noGrp="1"/>
          </p:cNvSpPr>
          <p:nvPr>
            <p:ph idx="1"/>
          </p:nvPr>
        </p:nvSpPr>
        <p:spPr>
          <a:xfrm>
            <a:off x="162180" y="1953778"/>
            <a:ext cx="9636359" cy="3339442"/>
          </a:xfrm>
        </p:spPr>
        <p:txBody>
          <a:bodyPr/>
          <a:lstStyle/>
          <a:p>
            <a:pPr marL="0" indent="0">
              <a:buNone/>
            </a:pPr>
            <a:r>
              <a:rPr lang="en-ZA" dirty="0"/>
              <a:t>It is necessary to understand the context surrounding the architecture. For example, considerations include</a:t>
            </a:r>
            <a:r>
              <a:rPr lang="en-ZA" dirty="0" smtClean="0"/>
              <a:t>:</a:t>
            </a:r>
          </a:p>
          <a:p>
            <a:r>
              <a:rPr lang="en-ZA" dirty="0"/>
              <a:t>The commercial models and budget for the enterprise </a:t>
            </a:r>
            <a:r>
              <a:rPr lang="en-ZA" dirty="0" smtClean="0"/>
              <a:t>architecture.</a:t>
            </a:r>
          </a:p>
          <a:p>
            <a:r>
              <a:rPr lang="en-ZA" dirty="0"/>
              <a:t>The </a:t>
            </a:r>
            <a:r>
              <a:rPr lang="en-ZA" dirty="0" smtClean="0"/>
              <a:t>stakeholders.</a:t>
            </a:r>
          </a:p>
          <a:p>
            <a:r>
              <a:rPr lang="en-ZA" dirty="0"/>
              <a:t>The intentions and culture of the </a:t>
            </a:r>
            <a:r>
              <a:rPr lang="en-ZA" dirty="0" smtClean="0"/>
              <a:t>organization.</a:t>
            </a:r>
            <a:endParaRPr lang="en-ZA" dirty="0"/>
          </a:p>
          <a:p>
            <a:r>
              <a:rPr lang="en-ZA" dirty="0"/>
              <a:t>Current processes that support execution of change and operation of </a:t>
            </a:r>
            <a:r>
              <a:rPr lang="en-ZA" dirty="0" smtClean="0"/>
              <a:t>IT.</a:t>
            </a:r>
          </a:p>
          <a:p>
            <a:r>
              <a:rPr lang="en-ZA" dirty="0"/>
              <a:t>The Baseline Architecture </a:t>
            </a:r>
            <a:r>
              <a:rPr lang="en-ZA" dirty="0" smtClean="0"/>
              <a:t>landscape.</a:t>
            </a:r>
          </a:p>
          <a:p>
            <a:r>
              <a:rPr lang="en-ZA" dirty="0"/>
              <a:t>The skills and capabilities of the </a:t>
            </a:r>
            <a:r>
              <a:rPr lang="en-ZA" dirty="0" smtClean="0"/>
              <a:t>enterprise.</a:t>
            </a:r>
            <a:endParaRPr lang="en-ZA" dirty="0"/>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668697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solidFill>
                  <a:schemeClr val="accent3"/>
                </a:solidFill>
              </a:rPr>
              <a:t>Defining The Requirements For Architecture Work</a:t>
            </a:r>
            <a:endParaRPr lang="en-ZA" dirty="0">
              <a:solidFill>
                <a:schemeClr val="accent3"/>
              </a:solidFill>
            </a:endParaRPr>
          </a:p>
        </p:txBody>
      </p:sp>
      <p:sp>
        <p:nvSpPr>
          <p:cNvPr id="3" name="Content Placeholder 2"/>
          <p:cNvSpPr>
            <a:spLocks noGrp="1"/>
          </p:cNvSpPr>
          <p:nvPr>
            <p:ph idx="1"/>
          </p:nvPr>
        </p:nvSpPr>
        <p:spPr>
          <a:xfrm>
            <a:off x="162180" y="2005290"/>
            <a:ext cx="9636359" cy="3197775"/>
          </a:xfrm>
        </p:spPr>
        <p:txBody>
          <a:bodyPr/>
          <a:lstStyle/>
          <a:p>
            <a:pPr marL="0" indent="0">
              <a:buNone/>
            </a:pPr>
            <a:r>
              <a:rPr lang="en-ZA" dirty="0"/>
              <a:t>Business imperatives drive the requirements and performance metrics. </a:t>
            </a:r>
            <a:r>
              <a:rPr lang="en-ZA" dirty="0" smtClean="0"/>
              <a:t>One or </a:t>
            </a:r>
            <a:r>
              <a:rPr lang="en-ZA" dirty="0"/>
              <a:t>more of the following requirements need to be articulated so that </a:t>
            </a:r>
            <a:r>
              <a:rPr lang="en-ZA" dirty="0" smtClean="0"/>
              <a:t>the sponsor </a:t>
            </a:r>
            <a:r>
              <a:rPr lang="en-ZA" dirty="0"/>
              <a:t>can identify the key </a:t>
            </a:r>
            <a:r>
              <a:rPr lang="en-ZA" dirty="0" smtClean="0"/>
              <a:t>decision-makers </a:t>
            </a:r>
            <a:r>
              <a:rPr lang="en-ZA" dirty="0"/>
              <a:t>and stakeholders and </a:t>
            </a:r>
            <a:r>
              <a:rPr lang="en-ZA" dirty="0" smtClean="0"/>
              <a:t>generate a </a:t>
            </a:r>
            <a:r>
              <a:rPr lang="en-ZA" dirty="0"/>
              <a:t>Request for Architecture Work</a:t>
            </a:r>
            <a:r>
              <a:rPr lang="en-ZA" dirty="0" smtClean="0"/>
              <a:t>:</a:t>
            </a:r>
          </a:p>
          <a:p>
            <a:r>
              <a:rPr lang="en-ZA" dirty="0"/>
              <a:t>Business </a:t>
            </a:r>
            <a:r>
              <a:rPr lang="en-ZA" dirty="0" smtClean="0"/>
              <a:t>requirements</a:t>
            </a:r>
          </a:p>
          <a:p>
            <a:r>
              <a:rPr lang="en-ZA" dirty="0"/>
              <a:t>Cultural </a:t>
            </a:r>
            <a:r>
              <a:rPr lang="en-ZA" dirty="0" smtClean="0"/>
              <a:t>aspirations</a:t>
            </a:r>
          </a:p>
          <a:p>
            <a:r>
              <a:rPr lang="en-ZA" dirty="0"/>
              <a:t>Organization </a:t>
            </a:r>
            <a:r>
              <a:rPr lang="en-ZA" dirty="0" smtClean="0"/>
              <a:t>intents</a:t>
            </a:r>
          </a:p>
          <a:p>
            <a:r>
              <a:rPr lang="en-ZA" dirty="0"/>
              <a:t>Strategic </a:t>
            </a:r>
            <a:r>
              <a:rPr lang="en-ZA" dirty="0" smtClean="0"/>
              <a:t>intent</a:t>
            </a:r>
          </a:p>
          <a:p>
            <a:r>
              <a:rPr lang="en-ZA" dirty="0"/>
              <a:t>Forecast financial </a:t>
            </a:r>
            <a:r>
              <a:rPr lang="en-ZA" dirty="0" smtClean="0"/>
              <a:t>requirements</a:t>
            </a:r>
          </a:p>
          <a:p>
            <a:endParaRPr lang="en-ZA" dirty="0"/>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86892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solidFill>
                  <a:schemeClr val="accent3"/>
                </a:solidFill>
              </a:rPr>
              <a:t>Defining The Architecture Principles</a:t>
            </a:r>
            <a:endParaRPr lang="en-ZA" dirty="0">
              <a:solidFill>
                <a:schemeClr val="accent3"/>
              </a:solidFill>
            </a:endParaRPr>
          </a:p>
        </p:txBody>
      </p:sp>
      <p:sp>
        <p:nvSpPr>
          <p:cNvPr id="3" name="Content Placeholder 2"/>
          <p:cNvSpPr>
            <a:spLocks noGrp="1"/>
          </p:cNvSpPr>
          <p:nvPr>
            <p:ph idx="1"/>
          </p:nvPr>
        </p:nvSpPr>
        <p:spPr>
          <a:xfrm>
            <a:off x="162180" y="1133341"/>
            <a:ext cx="9636359" cy="4752303"/>
          </a:xfrm>
        </p:spPr>
        <p:txBody>
          <a:bodyPr>
            <a:normAutofit/>
          </a:bodyPr>
          <a:lstStyle/>
          <a:p>
            <a:r>
              <a:rPr lang="en-ZA" dirty="0"/>
              <a:t>Architecture work is informed by </a:t>
            </a:r>
            <a:r>
              <a:rPr lang="en-ZA" dirty="0" smtClean="0"/>
              <a:t>business principles </a:t>
            </a:r>
            <a:r>
              <a:rPr lang="en-ZA" dirty="0"/>
              <a:t>as well as architecture </a:t>
            </a:r>
            <a:r>
              <a:rPr lang="en-ZA" dirty="0" smtClean="0"/>
              <a:t>principles.</a:t>
            </a:r>
          </a:p>
          <a:p>
            <a:r>
              <a:rPr lang="en-ZA" dirty="0"/>
              <a:t>The architecture </a:t>
            </a:r>
            <a:r>
              <a:rPr lang="en-ZA" dirty="0" smtClean="0"/>
              <a:t>principles themselves </a:t>
            </a:r>
            <a:r>
              <a:rPr lang="en-ZA" dirty="0"/>
              <a:t>are also normally based in part on business principles</a:t>
            </a:r>
            <a:r>
              <a:rPr lang="en-ZA" dirty="0" smtClean="0"/>
              <a:t>.</a:t>
            </a:r>
          </a:p>
          <a:p>
            <a:r>
              <a:rPr lang="en-ZA" dirty="0"/>
              <a:t>Principles are general rules and guidelines, intended to be enduring and seldom amended, that inform and support the way in which an organization sets about fulfilling its mission</a:t>
            </a:r>
            <a:r>
              <a:rPr lang="en-ZA" dirty="0" smtClean="0"/>
              <a:t>.</a:t>
            </a:r>
          </a:p>
          <a:p>
            <a:r>
              <a:rPr lang="en-ZA" dirty="0"/>
              <a:t>Depending on the organization, principles may be established within different domains and at different levels. Two key domains inform the development and utilization of architecture</a:t>
            </a:r>
            <a:r>
              <a:rPr lang="en-ZA" dirty="0" smtClean="0"/>
              <a:t>:</a:t>
            </a:r>
          </a:p>
          <a:p>
            <a:pPr lvl="1"/>
            <a:r>
              <a:rPr lang="en-ZA" b="1" dirty="0">
                <a:solidFill>
                  <a:schemeClr val="accent4">
                    <a:lumMod val="75000"/>
                  </a:schemeClr>
                </a:solidFill>
              </a:rPr>
              <a:t>Enterprise</a:t>
            </a:r>
            <a:r>
              <a:rPr lang="en-ZA" dirty="0">
                <a:solidFill>
                  <a:schemeClr val="accent4">
                    <a:lumMod val="75000"/>
                  </a:schemeClr>
                </a:solidFill>
              </a:rPr>
              <a:t> </a:t>
            </a:r>
            <a:r>
              <a:rPr lang="en-ZA" dirty="0"/>
              <a:t>principles provide a basis for decision-making throughout an enterprise, and inform how the organization sets about fulfilling its mission</a:t>
            </a:r>
            <a:r>
              <a:rPr lang="en-ZA" dirty="0" smtClean="0"/>
              <a:t>.</a:t>
            </a:r>
          </a:p>
          <a:p>
            <a:pPr lvl="1"/>
            <a:r>
              <a:rPr lang="en-ZA" b="1" dirty="0">
                <a:solidFill>
                  <a:schemeClr val="accent4">
                    <a:lumMod val="75000"/>
                  </a:schemeClr>
                </a:solidFill>
              </a:rPr>
              <a:t>Architecture</a:t>
            </a:r>
            <a:r>
              <a:rPr lang="en-ZA" dirty="0"/>
              <a:t> principles are a set of principles that relate to architecture work. They reflect a level of consensus across the enterprise, and embody the spirit and thinking of existing enterprise principles</a:t>
            </a:r>
            <a:r>
              <a:rPr lang="en-ZA" dirty="0" smtClean="0"/>
              <a:t>.</a:t>
            </a:r>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03571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solidFill>
                  <a:schemeClr val="accent3"/>
                </a:solidFill>
              </a:rPr>
              <a:t>Example Principle</a:t>
            </a:r>
            <a:endParaRPr lang="en-ZA" dirty="0">
              <a:solidFill>
                <a:schemeClr val="accent3"/>
              </a:solidFill>
            </a:endParaRPr>
          </a:p>
        </p:txBody>
      </p:sp>
      <p:sp>
        <p:nvSpPr>
          <p:cNvPr id="3" name="Content Placeholder 2"/>
          <p:cNvSpPr>
            <a:spLocks noGrp="1"/>
          </p:cNvSpPr>
          <p:nvPr>
            <p:ph idx="1"/>
          </p:nvPr>
        </p:nvSpPr>
        <p:spPr>
          <a:xfrm>
            <a:off x="162180" y="936344"/>
            <a:ext cx="9636359" cy="5148923"/>
          </a:xfrm>
        </p:spPr>
        <p:txBody>
          <a:bodyPr>
            <a:normAutofit fontScale="92500" lnSpcReduction="20000"/>
          </a:bodyPr>
          <a:lstStyle/>
          <a:p>
            <a:pPr marL="0" indent="0">
              <a:buNone/>
            </a:pPr>
            <a:r>
              <a:rPr lang="en-ZA" b="1" dirty="0"/>
              <a:t>Statement:</a:t>
            </a:r>
          </a:p>
          <a:p>
            <a:pPr marL="0" indent="0">
              <a:buNone/>
            </a:pPr>
            <a:r>
              <a:rPr lang="en-ZA" i="1" dirty="0">
                <a:solidFill>
                  <a:schemeClr val="accent5"/>
                </a:solidFill>
                <a:effectLst>
                  <a:outerShdw blurRad="38100" dist="38100" dir="2700000" algn="tl">
                    <a:srgbClr val="000000">
                      <a:alpha val="43137"/>
                    </a:srgbClr>
                  </a:outerShdw>
                </a:effectLst>
              </a:rPr>
              <a:t>Enterprise operations are maintained in spite of system interruptions.</a:t>
            </a:r>
          </a:p>
          <a:p>
            <a:pPr marL="0" indent="0">
              <a:buNone/>
            </a:pPr>
            <a:r>
              <a:rPr lang="en-ZA" b="1" dirty="0"/>
              <a:t>Rationale:</a:t>
            </a:r>
          </a:p>
          <a:p>
            <a:pPr marL="0" indent="0">
              <a:buNone/>
            </a:pPr>
            <a:r>
              <a:rPr lang="en-ZA" dirty="0"/>
              <a:t>As system operations become more pervasive, we become more dependent on them; therefore, we must consider the reliability of such systems throughout their design and use. Business premises throughout the enterprise must be provided with the capability to continue their business functions regardless of external events. Hardware failure, natural disasters, and data corruption should not be allowed to disrupt or stop enterprise activities. The enterprise business functions must be capable of operating on alternative information delivery mechanisms.</a:t>
            </a:r>
          </a:p>
          <a:p>
            <a:pPr marL="0" indent="0">
              <a:buNone/>
            </a:pPr>
            <a:r>
              <a:rPr lang="en-ZA" b="1" dirty="0"/>
              <a:t>Implications:</a:t>
            </a:r>
          </a:p>
          <a:p>
            <a:r>
              <a:rPr lang="en-ZA" dirty="0"/>
              <a:t>Dependency on shared system applications mandates that the risks of business interruption must be established in advance and managed. </a:t>
            </a:r>
            <a:endParaRPr lang="en-ZA" dirty="0" smtClean="0"/>
          </a:p>
          <a:p>
            <a:r>
              <a:rPr lang="en-ZA" dirty="0" smtClean="0"/>
              <a:t>Management </a:t>
            </a:r>
            <a:r>
              <a:rPr lang="en-ZA" dirty="0"/>
              <a:t>includes but is not limited to periodic reviews, testing for vulnerability and exposure, or designing mission-critical services to ensure business function continuity through redundant or alternative capabilities</a:t>
            </a:r>
            <a:r>
              <a:rPr lang="en-ZA" dirty="0" smtClean="0"/>
              <a:t>. </a:t>
            </a:r>
          </a:p>
          <a:p>
            <a:r>
              <a:rPr lang="en-ZA" dirty="0" smtClean="0"/>
              <a:t>Recoverability</a:t>
            </a:r>
            <a:r>
              <a:rPr lang="en-ZA" dirty="0"/>
              <a:t>, redundancy, and maintainability should be addressed at the time of design.</a:t>
            </a:r>
          </a:p>
          <a:p>
            <a:r>
              <a:rPr lang="en-ZA" dirty="0"/>
              <a:t>Applications must be assessed for criticality and impact on the enterprise mission, in order to determine what level of continuity is required and what corresponding recovery plan is necessary</a:t>
            </a:r>
            <a:r>
              <a:rPr lang="en-ZA" dirty="0" smtClean="0"/>
              <a:t>.</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736917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6773309" y="4793241"/>
            <a:ext cx="1931834" cy="107933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ZA" dirty="0" smtClean="0"/>
              <a:t>Start</a:t>
            </a:r>
            <a:endParaRPr lang="en-ZA" dirty="0"/>
          </a:p>
        </p:txBody>
      </p:sp>
      <p:sp>
        <p:nvSpPr>
          <p:cNvPr id="5" name="Title 4"/>
          <p:cNvSpPr>
            <a:spLocks noGrp="1"/>
          </p:cNvSpPr>
          <p:nvPr>
            <p:ph type="title"/>
          </p:nvPr>
        </p:nvSpPr>
        <p:spPr>
          <a:xfrm>
            <a:off x="-27103" y="157864"/>
            <a:ext cx="6689380" cy="1528293"/>
          </a:xfrm>
        </p:spPr>
        <p:txBody>
          <a:bodyPr>
            <a:normAutofit/>
          </a:bodyPr>
          <a:lstStyle/>
          <a:p>
            <a:r>
              <a:rPr lang="en-ZA" sz="6000" dirty="0"/>
              <a:t>	</a:t>
            </a:r>
            <a:r>
              <a:rPr lang="en-ZA" sz="6000" dirty="0" smtClean="0"/>
              <a:t>Welcome!</a:t>
            </a:r>
            <a:endParaRPr lang="en-ZA" sz="6000" dirty="0"/>
          </a:p>
        </p:txBody>
      </p:sp>
      <p:sp>
        <p:nvSpPr>
          <p:cNvPr id="6" name="Text Placeholder 5"/>
          <p:cNvSpPr>
            <a:spLocks noGrp="1"/>
          </p:cNvSpPr>
          <p:nvPr>
            <p:ph type="body" idx="1"/>
          </p:nvPr>
        </p:nvSpPr>
        <p:spPr>
          <a:xfrm>
            <a:off x="419757" y="2880574"/>
            <a:ext cx="9200761" cy="1570962"/>
          </a:xfrm>
        </p:spPr>
        <p:txBody>
          <a:bodyPr vert="horz" lIns="91440" tIns="45720" rIns="91440" bIns="45720" rtlCol="0">
            <a:normAutofit/>
          </a:bodyPr>
          <a:lstStyle/>
          <a:p>
            <a:pPr marL="342900" indent="-342900">
              <a:buChar char=""/>
            </a:pPr>
            <a:r>
              <a:rPr lang="en-ZA" sz="2400" dirty="0"/>
              <a:t>Want to know what TOGAF is and </a:t>
            </a:r>
            <a:r>
              <a:rPr lang="en-ZA" sz="2400" dirty="0" smtClean="0"/>
              <a:t>what </a:t>
            </a:r>
            <a:r>
              <a:rPr lang="en-ZA" sz="2400" dirty="0"/>
              <a:t>its all about</a:t>
            </a:r>
            <a:r>
              <a:rPr lang="en-ZA" sz="2400" dirty="0" smtClean="0"/>
              <a:t>.</a:t>
            </a:r>
          </a:p>
          <a:p>
            <a:pPr marL="342900" indent="-342900">
              <a:buChar char=""/>
            </a:pPr>
            <a:r>
              <a:rPr lang="en-ZA" sz="2400" dirty="0" smtClean="0"/>
              <a:t>Have gone through the training and are now studying to write the exams.</a:t>
            </a:r>
            <a:endParaRPr lang="en-ZA" sz="2400" dirty="0"/>
          </a:p>
          <a:p>
            <a:pPr marL="342900" indent="-342900">
              <a:buChar char=""/>
            </a:pPr>
            <a:endParaRPr lang="en-ZA"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Title 4"/>
          <p:cNvSpPr txBox="1">
            <a:spLocks/>
          </p:cNvSpPr>
          <p:nvPr/>
        </p:nvSpPr>
        <p:spPr>
          <a:xfrm>
            <a:off x="561424" y="1232078"/>
            <a:ext cx="8737121" cy="152829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b="0" kern="1200" cap="none">
                <a:solidFill>
                  <a:schemeClr val="accent1"/>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ZA" dirty="0" smtClean="0"/>
              <a:t>This presentation is for you if:</a:t>
            </a:r>
            <a:endParaRPr lang="en-ZA" dirty="0"/>
          </a:p>
        </p:txBody>
      </p:sp>
      <p:sp>
        <p:nvSpPr>
          <p:cNvPr id="8" name="Rectangle 7"/>
          <p:cNvSpPr/>
          <p:nvPr/>
        </p:nvSpPr>
        <p:spPr>
          <a:xfrm>
            <a:off x="1108123" y="4808824"/>
            <a:ext cx="5540299" cy="923330"/>
          </a:xfrm>
          <a:prstGeom prst="rect">
            <a:avLst/>
          </a:prstGeom>
          <a:noFill/>
        </p:spPr>
        <p:txBody>
          <a:bodyPr wrap="none" lIns="91440" tIns="45720" rIns="91440" bIns="45720">
            <a:spAutoFit/>
          </a:bodyPr>
          <a:lstStyle/>
          <a:p>
            <a:pPr algn="ctr"/>
            <a:r>
              <a:rPr lang="en-US" sz="5400"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Lets get started:</a:t>
            </a:r>
            <a:endParaRPr lang="en-US" sz="54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9" name="Rounded Rectangle 8">
            <a:hlinkClick r:id="" action="ppaction://customshow?id=18"/>
          </p:cNvPr>
          <p:cNvSpPr/>
          <p:nvPr/>
        </p:nvSpPr>
        <p:spPr>
          <a:xfrm>
            <a:off x="6876342" y="4933664"/>
            <a:ext cx="1725769" cy="79849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ZA" sz="4000" b="1" dirty="0" smtClean="0">
                <a:solidFill>
                  <a:schemeClr val="tx1">
                    <a:lumMod val="95000"/>
                    <a:lumOff val="5000"/>
                  </a:schemeClr>
                </a:solidFill>
              </a:rPr>
              <a:t>Start</a:t>
            </a:r>
            <a:endParaRPr lang="en-ZA" sz="4000" b="1" dirty="0">
              <a:solidFill>
                <a:schemeClr val="tx1">
                  <a:lumMod val="95000"/>
                  <a:lumOff val="5000"/>
                </a:schemeClr>
              </a:solidFill>
            </a:endParaRPr>
          </a:p>
        </p:txBody>
      </p:sp>
      <p:cxnSp>
        <p:nvCxnSpPr>
          <p:cNvPr id="12" name="Straight Connector 11"/>
          <p:cNvCxnSpPr/>
          <p:nvPr/>
        </p:nvCxnSpPr>
        <p:spPr>
          <a:xfrm>
            <a:off x="595740" y="1273643"/>
            <a:ext cx="329738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6344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250" autoRev="1" fill="remove"/>
                                        <p:tgtEl>
                                          <p:spTgt spid="10"/>
                                        </p:tgtEl>
                                        <p:attrNameLst>
                                          <p:attrName>style.color</p:attrName>
                                        </p:attrNameLst>
                                      </p:cBhvr>
                                      <p:to>
                                        <a:schemeClr val="bg1"/>
                                      </p:to>
                                    </p:animClr>
                                    <p:animClr clrSpc="rgb" dir="cw">
                                      <p:cBhvr>
                                        <p:cTn id="7" dur="250" autoRev="1" fill="remove"/>
                                        <p:tgtEl>
                                          <p:spTgt spid="10"/>
                                        </p:tgtEl>
                                        <p:attrNameLst>
                                          <p:attrName>fillcolor</p:attrName>
                                        </p:attrNameLst>
                                      </p:cBhvr>
                                      <p:to>
                                        <a:schemeClr val="bg1"/>
                                      </p:to>
                                    </p:animClr>
                                    <p:set>
                                      <p:cBhvr>
                                        <p:cTn id="8" dur="250" autoRev="1" fill="remove"/>
                                        <p:tgtEl>
                                          <p:spTgt spid="10"/>
                                        </p:tgtEl>
                                        <p:attrNameLst>
                                          <p:attrName>fill.type</p:attrName>
                                        </p:attrNameLst>
                                      </p:cBhvr>
                                      <p:to>
                                        <p:strVal val="solid"/>
                                      </p:to>
                                    </p:set>
                                    <p:set>
                                      <p:cBhvr>
                                        <p:cTn id="9"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solidFill>
                  <a:schemeClr val="accent3"/>
                </a:solidFill>
              </a:rPr>
              <a:t>Management Frameworks</a:t>
            </a:r>
          </a:p>
        </p:txBody>
      </p:sp>
      <p:sp>
        <p:nvSpPr>
          <p:cNvPr id="3" name="Content Placeholder 2"/>
          <p:cNvSpPr>
            <a:spLocks noGrp="1"/>
          </p:cNvSpPr>
          <p:nvPr>
            <p:ph idx="1"/>
          </p:nvPr>
        </p:nvSpPr>
        <p:spPr/>
        <p:txBody>
          <a:bodyPr/>
          <a:lstStyle/>
          <a:p>
            <a:pPr marL="0" indent="0">
              <a:buNone/>
            </a:pPr>
            <a:r>
              <a:rPr lang="en-ZA" dirty="0"/>
              <a:t>TOGAF has to co-exist with and enhance the operational capabilities of other management frameworks that are present within any organization either formally or informally</a:t>
            </a:r>
            <a:r>
              <a:rPr lang="en-ZA" dirty="0" smtClean="0"/>
              <a:t>.</a:t>
            </a:r>
          </a:p>
          <a:p>
            <a:pPr marL="0" indent="0">
              <a:buNone/>
            </a:pPr>
            <a:r>
              <a:rPr lang="en-ZA" dirty="0"/>
              <a:t>T</a:t>
            </a:r>
            <a:r>
              <a:rPr lang="en-ZA" dirty="0" smtClean="0"/>
              <a:t>he </a:t>
            </a:r>
            <a:r>
              <a:rPr lang="en-ZA" dirty="0"/>
              <a:t>main frameworks suggested to be co-ordinated with TOGAF are</a:t>
            </a:r>
            <a:r>
              <a:rPr lang="en-ZA" dirty="0" smtClean="0"/>
              <a:t>:</a:t>
            </a:r>
          </a:p>
          <a:p>
            <a:r>
              <a:rPr lang="en-ZA" b="1" dirty="0">
                <a:solidFill>
                  <a:schemeClr val="accent5">
                    <a:lumMod val="75000"/>
                  </a:schemeClr>
                </a:solidFill>
              </a:rPr>
              <a:t>Business Capability Management</a:t>
            </a:r>
            <a:r>
              <a:rPr lang="en-ZA" dirty="0"/>
              <a:t> (Business Direction and Planning) that determines what business capabilities are required to deliver business value including the definition of return on investment and the requisite control/performance measures.</a:t>
            </a:r>
          </a:p>
          <a:p>
            <a:r>
              <a:rPr lang="en-ZA" b="1" dirty="0">
                <a:solidFill>
                  <a:schemeClr val="accent5">
                    <a:lumMod val="75000"/>
                  </a:schemeClr>
                </a:solidFill>
              </a:rPr>
              <a:t>Portfolio/Project Management Methods</a:t>
            </a:r>
            <a:r>
              <a:rPr lang="en-ZA" dirty="0"/>
              <a:t> that determine how a company manages its change initiatives.</a:t>
            </a:r>
          </a:p>
          <a:p>
            <a:r>
              <a:rPr lang="en-ZA" b="1" dirty="0">
                <a:solidFill>
                  <a:schemeClr val="accent5">
                    <a:lumMod val="75000"/>
                  </a:schemeClr>
                </a:solidFill>
              </a:rPr>
              <a:t>Operations Management Methods</a:t>
            </a:r>
            <a:r>
              <a:rPr lang="en-ZA" dirty="0"/>
              <a:t> that describe how a company runs its day-to-day operations, including IT.</a:t>
            </a:r>
          </a:p>
          <a:p>
            <a:r>
              <a:rPr lang="en-ZA" b="1" dirty="0" smtClean="0">
                <a:solidFill>
                  <a:schemeClr val="accent5">
                    <a:lumMod val="75000"/>
                  </a:schemeClr>
                </a:solidFill>
              </a:rPr>
              <a:t>Solution Development Methods</a:t>
            </a:r>
            <a:r>
              <a:rPr lang="en-ZA" dirty="0"/>
              <a:t> that formalize the way that business systems are delivered in accordance with the structures developed in the IT architecture.</a:t>
            </a:r>
          </a:p>
          <a:p>
            <a:pPr marL="0" indent="0">
              <a:buNone/>
            </a:pP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 name="Picture 5"/>
          <p:cNvPicPr>
            <a:picLocks noChangeAspect="1"/>
          </p:cNvPicPr>
          <p:nvPr/>
        </p:nvPicPr>
        <p:blipFill rotWithShape="1">
          <a:blip r:embed="rId2"/>
          <a:srcRect l="26586" t="14832" r="31023" b="18650"/>
          <a:stretch/>
        </p:blipFill>
        <p:spPr>
          <a:xfrm>
            <a:off x="2222644" y="1709076"/>
            <a:ext cx="5515429" cy="4866031"/>
          </a:xfrm>
          <a:prstGeom prst="rect">
            <a:avLst/>
          </a:prstGeom>
        </p:spPr>
      </p:pic>
    </p:spTree>
    <p:extLst>
      <p:ext uri="{BB962C8B-B14F-4D97-AF65-F5344CB8AC3E}">
        <p14:creationId xmlns:p14="http://schemas.microsoft.com/office/powerpoint/2010/main" val="1475807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1"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3">
                                            <p:txEl>
                                              <p:pRg st="0" end="0"/>
                                            </p:txEl>
                                          </p:spTgt>
                                        </p:tgtEl>
                                      </p:cBhvr>
                                    </p:animEffect>
                                    <p:set>
                                      <p:cBhvr>
                                        <p:cTn id="37" dur="1" fill="hold">
                                          <p:stCondLst>
                                            <p:cond delay="499"/>
                                          </p:stCondLst>
                                        </p:cTn>
                                        <p:tgtEl>
                                          <p:spTgt spid="3">
                                            <p:txEl>
                                              <p:pRg st="0" end="0"/>
                                            </p:txEl>
                                          </p:spTgt>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3">
                                            <p:txEl>
                                              <p:pRg st="1" end="1"/>
                                            </p:txEl>
                                          </p:spTgt>
                                        </p:tgtEl>
                                      </p:cBhvr>
                                    </p:animEffect>
                                    <p:set>
                                      <p:cBhvr>
                                        <p:cTn id="40" dur="1" fill="hold">
                                          <p:stCondLst>
                                            <p:cond delay="499"/>
                                          </p:stCondLst>
                                        </p:cTn>
                                        <p:tgtEl>
                                          <p:spTgt spid="3">
                                            <p:txEl>
                                              <p:pRg st="1" end="1"/>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3">
                                            <p:txEl>
                                              <p:pRg st="2" end="2"/>
                                            </p:txEl>
                                          </p:spTgt>
                                        </p:tgtEl>
                                      </p:cBhvr>
                                    </p:animEffect>
                                    <p:set>
                                      <p:cBhvr>
                                        <p:cTn id="43" dur="1" fill="hold">
                                          <p:stCondLst>
                                            <p:cond delay="499"/>
                                          </p:stCondLst>
                                        </p:cTn>
                                        <p:tgtEl>
                                          <p:spTgt spid="3">
                                            <p:txEl>
                                              <p:pRg st="2" end="2"/>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
                                            <p:txEl>
                                              <p:pRg st="3" end="3"/>
                                            </p:txEl>
                                          </p:spTgt>
                                        </p:tgtEl>
                                      </p:cBhvr>
                                    </p:animEffect>
                                    <p:set>
                                      <p:cBhvr>
                                        <p:cTn id="46" dur="1" fill="hold">
                                          <p:stCondLst>
                                            <p:cond delay="499"/>
                                          </p:stCondLst>
                                        </p:cTn>
                                        <p:tgtEl>
                                          <p:spTgt spid="3">
                                            <p:txEl>
                                              <p:pRg st="3" end="3"/>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
                                            <p:txEl>
                                              <p:pRg st="4" end="4"/>
                                            </p:txEl>
                                          </p:spTgt>
                                        </p:tgtEl>
                                      </p:cBhvr>
                                    </p:animEffect>
                                    <p:set>
                                      <p:cBhvr>
                                        <p:cTn id="49" dur="1" fill="hold">
                                          <p:stCondLst>
                                            <p:cond delay="499"/>
                                          </p:stCondLst>
                                        </p:cTn>
                                        <p:tgtEl>
                                          <p:spTgt spid="3">
                                            <p:txEl>
                                              <p:pRg st="4" end="4"/>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
                                            <p:txEl>
                                              <p:pRg st="5" end="5"/>
                                            </p:txEl>
                                          </p:spTgt>
                                        </p:tgtEl>
                                      </p:cBhvr>
                                    </p:animEffect>
                                    <p:set>
                                      <p:cBhvr>
                                        <p:cTn id="52" dur="1" fill="hold">
                                          <p:stCondLst>
                                            <p:cond delay="499"/>
                                          </p:stCondLst>
                                        </p:cTn>
                                        <p:tgtEl>
                                          <p:spTgt spid="3">
                                            <p:txEl>
                                              <p:pRg st="5" end="5"/>
                                            </p:txEl>
                                          </p:spTgt>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847" y="557946"/>
            <a:ext cx="8596668" cy="1320800"/>
          </a:xfrm>
        </p:spPr>
        <p:txBody>
          <a:bodyPr/>
          <a:lstStyle/>
          <a:p>
            <a:r>
              <a:rPr lang="en-ZA" dirty="0"/>
              <a:t>Preliminary Phase Steps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
        <p:nvSpPr>
          <p:cNvPr id="7" name="Rectangular Callout 6"/>
          <p:cNvSpPr/>
          <p:nvPr/>
        </p:nvSpPr>
        <p:spPr>
          <a:xfrm>
            <a:off x="4494727" y="1538517"/>
            <a:ext cx="5988676" cy="3831770"/>
          </a:xfrm>
          <a:prstGeom prst="wedgeRectCallout">
            <a:avLst>
              <a:gd name="adj1" fmla="val -93890"/>
              <a:gd name="adj2" fmla="val -13196"/>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2" y="2562897"/>
            <a:ext cx="3850783" cy="4295104"/>
          </a:xfrm>
          <a:prstGeom prst="rect">
            <a:avLst/>
          </a:prstGeom>
        </p:spPr>
      </p:pic>
      <p:sp>
        <p:nvSpPr>
          <p:cNvPr id="8" name="Rectangle 7"/>
          <p:cNvSpPr/>
          <p:nvPr/>
        </p:nvSpPr>
        <p:spPr>
          <a:xfrm>
            <a:off x="4552682" y="1599688"/>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smtClean="0"/>
              <a:t>1. Scope </a:t>
            </a:r>
            <a:r>
              <a:rPr lang="en-ZA" dirty="0"/>
              <a:t>the Enterprise Organizations Impacted</a:t>
            </a:r>
          </a:p>
        </p:txBody>
      </p:sp>
      <p:sp>
        <p:nvSpPr>
          <p:cNvPr id="9" name="Rectangle 8"/>
          <p:cNvSpPr/>
          <p:nvPr/>
        </p:nvSpPr>
        <p:spPr>
          <a:xfrm>
            <a:off x="4552682" y="2219454"/>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Confirm Governance and Support Frameworks</a:t>
            </a:r>
          </a:p>
        </p:txBody>
      </p:sp>
      <p:sp>
        <p:nvSpPr>
          <p:cNvPr id="10" name="Rectangle 9"/>
          <p:cNvSpPr/>
          <p:nvPr/>
        </p:nvSpPr>
        <p:spPr>
          <a:xfrm>
            <a:off x="4560562" y="285210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Define and Establish Enterprise Architecture Team and Organization</a:t>
            </a:r>
          </a:p>
        </p:txBody>
      </p:sp>
      <p:sp>
        <p:nvSpPr>
          <p:cNvPr id="11" name="Rectangle 10"/>
          <p:cNvSpPr/>
          <p:nvPr/>
        </p:nvSpPr>
        <p:spPr>
          <a:xfrm>
            <a:off x="4560562" y="3471873"/>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4. Identify and Establish Architecture Principles</a:t>
            </a:r>
          </a:p>
        </p:txBody>
      </p:sp>
      <p:sp>
        <p:nvSpPr>
          <p:cNvPr id="12" name="Rectangle 11"/>
          <p:cNvSpPr/>
          <p:nvPr/>
        </p:nvSpPr>
        <p:spPr>
          <a:xfrm>
            <a:off x="4552682" y="4109461"/>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5. Tailor TOGAF and, if any, Other Selected Architecture Framework(s)</a:t>
            </a:r>
          </a:p>
        </p:txBody>
      </p:sp>
      <p:sp>
        <p:nvSpPr>
          <p:cNvPr id="13" name="Rectangle 12"/>
          <p:cNvSpPr/>
          <p:nvPr/>
        </p:nvSpPr>
        <p:spPr>
          <a:xfrm>
            <a:off x="4552682" y="4729227"/>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Implement Architecture Tools</a:t>
            </a:r>
          </a:p>
        </p:txBody>
      </p:sp>
      <p:sp>
        <p:nvSpPr>
          <p:cNvPr id="17" name="Rectangle 16"/>
          <p:cNvSpPr/>
          <p:nvPr/>
        </p:nvSpPr>
        <p:spPr>
          <a:xfrm>
            <a:off x="459347" y="1281108"/>
            <a:ext cx="3880834" cy="1169551"/>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a:t>
            </a:r>
            <a:r>
              <a:rPr lang="en-ZA" sz="1400" dirty="0">
                <a:latin typeface="ArialMT"/>
              </a:rPr>
              <a:t>situation</a:t>
            </a:r>
            <a:r>
              <a:rPr lang="en-ZA" sz="1400" dirty="0" smtClean="0">
                <a:latin typeface="ArialMT"/>
              </a:rPr>
              <a:t>. In </a:t>
            </a:r>
            <a:r>
              <a:rPr lang="en-ZA" sz="1400" dirty="0">
                <a:latin typeface="ArialMT"/>
              </a:rPr>
              <a:t>particular you </a:t>
            </a:r>
            <a:r>
              <a:rPr lang="en-ZA" sz="1400" dirty="0" smtClean="0">
                <a:latin typeface="ArialMT"/>
              </a:rPr>
              <a:t>should determine </a:t>
            </a:r>
            <a:r>
              <a:rPr lang="en-ZA" sz="1400" dirty="0">
                <a:latin typeface="ArialMT"/>
              </a:rPr>
              <a:t>whether it </a:t>
            </a:r>
            <a:r>
              <a:rPr lang="en-ZA" sz="1400" dirty="0" smtClean="0">
                <a:latin typeface="ArialMT"/>
              </a:rPr>
              <a:t>is appropriate </a:t>
            </a:r>
            <a:r>
              <a:rPr lang="en-ZA" sz="1400" dirty="0">
                <a:latin typeface="ArialMT"/>
              </a:rPr>
              <a:t>to do </a:t>
            </a:r>
            <a:r>
              <a:rPr lang="en-ZA" sz="1400" dirty="0" smtClean="0">
                <a:latin typeface="ArialMT"/>
              </a:rPr>
              <a:t>the Baseline Business Architecture </a:t>
            </a:r>
            <a:r>
              <a:rPr lang="en-ZA" sz="1400" dirty="0">
                <a:latin typeface="ArialMT"/>
              </a:rPr>
              <a:t>or </a:t>
            </a:r>
            <a:r>
              <a:rPr lang="en-ZA" sz="1400" dirty="0" smtClean="0">
                <a:latin typeface="ArialMT"/>
              </a:rPr>
              <a:t>Target Business Architecture development </a:t>
            </a:r>
            <a:r>
              <a:rPr lang="en-ZA" sz="1400" dirty="0">
                <a:latin typeface="ArialMT"/>
              </a:rPr>
              <a:t>first</a:t>
            </a:r>
            <a:endParaRPr lang="en-ZA" sz="4000" dirty="0"/>
          </a:p>
        </p:txBody>
      </p:sp>
    </p:spTree>
    <p:extLst>
      <p:ext uri="{BB962C8B-B14F-4D97-AF65-F5344CB8AC3E}">
        <p14:creationId xmlns:p14="http://schemas.microsoft.com/office/powerpoint/2010/main" val="3428027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r>
              <a:rPr lang="en-ZA" dirty="0"/>
              <a:t>D</a:t>
            </a:r>
            <a:r>
              <a:rPr lang="en-ZA" dirty="0" smtClean="0"/>
              <a:t>escribes </a:t>
            </a:r>
            <a:r>
              <a:rPr lang="en-ZA" dirty="0"/>
              <a:t>the initial phase of an </a:t>
            </a:r>
            <a:r>
              <a:rPr lang="en-ZA" dirty="0" smtClean="0"/>
              <a:t>Architecture Development </a:t>
            </a:r>
            <a:r>
              <a:rPr lang="en-ZA" dirty="0"/>
              <a:t>Cycle. It includes information about defining the scope</a:t>
            </a:r>
            <a:r>
              <a:rPr lang="en-ZA" dirty="0" smtClean="0"/>
              <a:t>, identifying </a:t>
            </a:r>
            <a:r>
              <a:rPr lang="en-ZA" dirty="0"/>
              <a:t>the stakeholders, creating the Architecture Vision, and </a:t>
            </a:r>
            <a:r>
              <a:rPr lang="en-ZA" dirty="0" smtClean="0"/>
              <a:t>obtaining approvals</a:t>
            </a:r>
            <a:r>
              <a:rPr lang="en-ZA"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TextBox 5">
            <a:hlinkClick r:id="rId2"/>
          </p:cNvPr>
          <p:cNvSpPr txBox="1"/>
          <p:nvPr/>
        </p:nvSpPr>
        <p:spPr>
          <a:xfrm>
            <a:off x="117303" y="-236265"/>
            <a:ext cx="1992853" cy="3770263"/>
          </a:xfrm>
          <a:prstGeom prst="rect">
            <a:avLst/>
          </a:prstGeom>
          <a:noFill/>
        </p:spPr>
        <p:txBody>
          <a:bodyPr wrap="none" rtlCol="0">
            <a:spAutoFit/>
          </a:bodyPr>
          <a:lstStyle/>
          <a:p>
            <a:r>
              <a:rPr lang="en-ZA" sz="23900" dirty="0" smtClean="0">
                <a:solidFill>
                  <a:schemeClr val="bg1">
                    <a:lumMod val="75000"/>
                  </a:schemeClr>
                </a:solidFill>
                <a:effectLst>
                  <a:outerShdw blurRad="38100" dist="38100" dir="2700000" algn="tl">
                    <a:srgbClr val="000000">
                      <a:alpha val="43137"/>
                    </a:srgbClr>
                  </a:outerShdw>
                </a:effectLst>
              </a:rPr>
              <a:t>A</a:t>
            </a:r>
            <a:endParaRPr lang="en-ZA" sz="23900" dirty="0">
              <a:solidFill>
                <a:schemeClr val="bg1">
                  <a:lumMod val="7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2110156" y="241300"/>
            <a:ext cx="8596668" cy="3403600"/>
          </a:xfrm>
        </p:spPr>
        <p:txBody>
          <a:bodyPr/>
          <a:lstStyle/>
          <a:p>
            <a:r>
              <a:rPr lang="en-ZA" dirty="0" smtClean="0"/>
              <a:t>Architecture Vision</a:t>
            </a:r>
            <a:r>
              <a:rPr lang="en-ZA" dirty="0"/>
              <a:t/>
            </a:r>
            <a:br>
              <a:rPr lang="en-ZA" dirty="0"/>
            </a:br>
            <a:endParaRPr lang="en-ZA" dirty="0"/>
          </a:p>
        </p:txBody>
      </p:sp>
    </p:spTree>
    <p:extLst>
      <p:ext uri="{BB962C8B-B14F-4D97-AF65-F5344CB8AC3E}">
        <p14:creationId xmlns:p14="http://schemas.microsoft.com/office/powerpoint/2010/main" val="3359386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Objective</a:t>
            </a:r>
            <a:endParaRPr lang="en-ZA" dirty="0"/>
          </a:p>
        </p:txBody>
      </p:sp>
      <p:sp>
        <p:nvSpPr>
          <p:cNvPr id="3" name="Content Placeholder 2"/>
          <p:cNvSpPr>
            <a:spLocks noGrp="1"/>
          </p:cNvSpPr>
          <p:nvPr>
            <p:ph idx="1"/>
          </p:nvPr>
        </p:nvSpPr>
        <p:spPr>
          <a:xfrm>
            <a:off x="162180" y="1674254"/>
            <a:ext cx="9636359" cy="3129566"/>
          </a:xfrm>
        </p:spPr>
        <p:txBody>
          <a:bodyPr>
            <a:normAutofit fontScale="85000" lnSpcReduction="10000"/>
          </a:bodyPr>
          <a:lstStyle/>
          <a:p>
            <a:r>
              <a:rPr lang="en-ZA" sz="2400" dirty="0"/>
              <a:t>Develop a high-level aspirational vision of the capabilities and business value to be delivered as a result of the proposed enterprise </a:t>
            </a:r>
            <a:r>
              <a:rPr lang="en-ZA" sz="2400" dirty="0" smtClean="0"/>
              <a:t>architecture.</a:t>
            </a:r>
          </a:p>
          <a:p>
            <a:r>
              <a:rPr lang="en-ZA" sz="2400" dirty="0" smtClean="0"/>
              <a:t>Set </a:t>
            </a:r>
            <a:r>
              <a:rPr lang="en-ZA" sz="2400" dirty="0"/>
              <a:t>the scope, constraints, and expectations for </a:t>
            </a:r>
            <a:r>
              <a:rPr lang="en-ZA" sz="2400" dirty="0" smtClean="0"/>
              <a:t>a TOGAF </a:t>
            </a:r>
            <a:r>
              <a:rPr lang="en-ZA" sz="2400" dirty="0"/>
              <a:t>project. </a:t>
            </a:r>
            <a:endParaRPr lang="en-ZA" sz="2400" dirty="0" smtClean="0"/>
          </a:p>
          <a:p>
            <a:r>
              <a:rPr lang="en-ZA" sz="2400" dirty="0" smtClean="0"/>
              <a:t>Create </a:t>
            </a:r>
            <a:r>
              <a:rPr lang="en-ZA" sz="2400" dirty="0"/>
              <a:t>the Architecture Vision. </a:t>
            </a:r>
            <a:endParaRPr lang="en-ZA" sz="2400" dirty="0" smtClean="0"/>
          </a:p>
          <a:p>
            <a:r>
              <a:rPr lang="en-ZA" sz="2400" dirty="0" smtClean="0"/>
              <a:t>Define stakeholders</a:t>
            </a:r>
            <a:r>
              <a:rPr lang="en-ZA" sz="2400" dirty="0"/>
              <a:t>. </a:t>
            </a:r>
            <a:endParaRPr lang="en-ZA" sz="2400" dirty="0" smtClean="0"/>
          </a:p>
          <a:p>
            <a:r>
              <a:rPr lang="en-ZA" sz="2400" dirty="0" smtClean="0"/>
              <a:t>Validate </a:t>
            </a:r>
            <a:r>
              <a:rPr lang="en-ZA" sz="2400" dirty="0"/>
              <a:t>the business context and </a:t>
            </a:r>
            <a:r>
              <a:rPr lang="en-ZA" sz="2400" dirty="0" smtClean="0"/>
              <a:t>create the </a:t>
            </a:r>
            <a:r>
              <a:rPr lang="en-ZA" sz="2400" dirty="0"/>
              <a:t>Statement of Architecture Work. </a:t>
            </a:r>
            <a:endParaRPr lang="en-ZA" sz="2400" dirty="0" smtClean="0"/>
          </a:p>
          <a:p>
            <a:r>
              <a:rPr lang="en-ZA" sz="2400" dirty="0" smtClean="0"/>
              <a:t>Obtain approvals </a:t>
            </a:r>
            <a:r>
              <a:rPr lang="en-ZA" sz="2400" dirty="0"/>
              <a:t>for Statement of Architecture </a:t>
            </a:r>
            <a:r>
              <a:rPr lang="en-ZA" sz="2400" dirty="0" smtClean="0"/>
              <a:t>Work.</a:t>
            </a:r>
            <a:endParaRPr lang="en-ZA"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927320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Creating the Architecture Vision</a:t>
            </a:r>
          </a:p>
        </p:txBody>
      </p:sp>
      <p:sp>
        <p:nvSpPr>
          <p:cNvPr id="3" name="Content Placeholder 2"/>
          <p:cNvSpPr>
            <a:spLocks noGrp="1"/>
          </p:cNvSpPr>
          <p:nvPr>
            <p:ph idx="1"/>
          </p:nvPr>
        </p:nvSpPr>
        <p:spPr/>
        <p:txBody>
          <a:bodyPr/>
          <a:lstStyle/>
          <a:p>
            <a:r>
              <a:rPr lang="en-ZA" dirty="0" smtClean="0"/>
              <a:t>The </a:t>
            </a:r>
            <a:r>
              <a:rPr lang="en-ZA" dirty="0"/>
              <a:t>Architecture Vision provides the sponsor with a key tool to sell the benefits of the proposed capability to stakeholders and decision-makers within the enterprise</a:t>
            </a:r>
            <a:r>
              <a:rPr lang="en-ZA" dirty="0" smtClean="0"/>
              <a:t>.</a:t>
            </a:r>
          </a:p>
          <a:p>
            <a:r>
              <a:rPr lang="en-ZA" dirty="0"/>
              <a:t>Architecture Vision describes how the new capability will meet the business goals and strategic objectives and address the stakeholder concerns when implemented</a:t>
            </a:r>
            <a:r>
              <a:rPr lang="en-ZA" dirty="0" smtClean="0"/>
              <a:t>.</a:t>
            </a:r>
          </a:p>
          <a:p>
            <a:r>
              <a:rPr lang="en-ZA" dirty="0"/>
              <a:t>The Architecture Vision provides a first-cut, high-level description of the Baseline and Target Architectures, covering the business, data, application, and technology domains</a:t>
            </a:r>
            <a:r>
              <a:rPr lang="en-ZA" dirty="0" smtClean="0"/>
              <a:t>.</a:t>
            </a:r>
          </a:p>
          <a:p>
            <a:r>
              <a:rPr lang="en-ZA" dirty="0"/>
              <a:t>Business scenarios are an appropriate and useful technique to discover and document business requirements, and to articulate an Architecture Vision that responds to those requirements.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406898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Business Scenarios</a:t>
            </a:r>
          </a:p>
        </p:txBody>
      </p:sp>
      <p:sp>
        <p:nvSpPr>
          <p:cNvPr id="4" name="Slide Number Placeholder 3"/>
          <p:cNvSpPr>
            <a:spLocks noGrp="1"/>
          </p:cNvSpPr>
          <p:nvPr>
            <p:ph type="sldNum" sz="quarter" idx="12"/>
          </p:nvPr>
        </p:nvSpPr>
        <p:spPr>
          <a:xfrm>
            <a:off x="10910091" y="6223924"/>
            <a:ext cx="683339" cy="365125"/>
          </a:xfrm>
        </p:spPr>
        <p:txBody>
          <a:bodyPr/>
          <a:lstStyle/>
          <a:p>
            <a:fld id="{D57F1E4F-1CFF-5643-939E-217C01CDF565}" type="slidenum">
              <a:rPr lang="en-US" smtClean="0"/>
              <a:pPr/>
              <a:t>25</a:t>
            </a:fld>
            <a:endParaRPr lang="en-US" dirty="0"/>
          </a:p>
        </p:txBody>
      </p:sp>
      <p:sp>
        <p:nvSpPr>
          <p:cNvPr id="6" name="Cube 5"/>
          <p:cNvSpPr/>
          <p:nvPr/>
        </p:nvSpPr>
        <p:spPr>
          <a:xfrm>
            <a:off x="37699" y="1353675"/>
            <a:ext cx="2889584" cy="579347"/>
          </a:xfrm>
          <a:prstGeom prst="cube">
            <a:avLst>
              <a:gd name="adj" fmla="val 21512"/>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ZA" dirty="0" smtClean="0"/>
              <a:t>1. Problem</a:t>
            </a:r>
            <a:endParaRPr lang="en-ZA" dirty="0"/>
          </a:p>
        </p:txBody>
      </p:sp>
      <p:sp>
        <p:nvSpPr>
          <p:cNvPr id="7" name="Cube 6"/>
          <p:cNvSpPr/>
          <p:nvPr/>
        </p:nvSpPr>
        <p:spPr>
          <a:xfrm>
            <a:off x="966613" y="2036049"/>
            <a:ext cx="2889584" cy="579347"/>
          </a:xfrm>
          <a:prstGeom prst="cube">
            <a:avLst>
              <a:gd name="adj" fmla="val 21512"/>
            </a:avLst>
          </a:prstGeom>
          <a:solidFill>
            <a:schemeClr val="accent5">
              <a:lumMod val="75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ZA" dirty="0" smtClean="0"/>
              <a:t>2. Environment</a:t>
            </a:r>
            <a:endParaRPr lang="en-ZA" dirty="0"/>
          </a:p>
        </p:txBody>
      </p:sp>
      <p:sp>
        <p:nvSpPr>
          <p:cNvPr id="8" name="Cube 7"/>
          <p:cNvSpPr/>
          <p:nvPr/>
        </p:nvSpPr>
        <p:spPr>
          <a:xfrm>
            <a:off x="1771791" y="2739958"/>
            <a:ext cx="2889584" cy="579347"/>
          </a:xfrm>
          <a:prstGeom prst="cube">
            <a:avLst>
              <a:gd name="adj" fmla="val 21512"/>
            </a:avLst>
          </a:prstGeom>
          <a:solidFill>
            <a:schemeClr val="accent4">
              <a:lumMod val="75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ZA" dirty="0" smtClean="0"/>
              <a:t>3. Objectives</a:t>
            </a:r>
            <a:endParaRPr lang="en-ZA" dirty="0"/>
          </a:p>
        </p:txBody>
      </p:sp>
      <p:sp>
        <p:nvSpPr>
          <p:cNvPr id="9" name="Cube 8"/>
          <p:cNvSpPr/>
          <p:nvPr/>
        </p:nvSpPr>
        <p:spPr>
          <a:xfrm>
            <a:off x="2700705" y="3422332"/>
            <a:ext cx="2889584" cy="579347"/>
          </a:xfrm>
          <a:prstGeom prst="cube">
            <a:avLst>
              <a:gd name="adj" fmla="val 21512"/>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ZA" dirty="0" smtClean="0"/>
              <a:t>4. Human Actors</a:t>
            </a:r>
            <a:endParaRPr lang="en-ZA" dirty="0"/>
          </a:p>
        </p:txBody>
      </p:sp>
      <p:sp>
        <p:nvSpPr>
          <p:cNvPr id="10" name="Cube 9"/>
          <p:cNvSpPr/>
          <p:nvPr/>
        </p:nvSpPr>
        <p:spPr>
          <a:xfrm>
            <a:off x="3395107" y="4119807"/>
            <a:ext cx="2889584" cy="579347"/>
          </a:xfrm>
          <a:prstGeom prst="cube">
            <a:avLst>
              <a:gd name="adj" fmla="val 21512"/>
            </a:avLst>
          </a:prstGeom>
          <a:solidFill>
            <a:schemeClr val="accent6">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ZA" dirty="0"/>
              <a:t>5. Computer Actors</a:t>
            </a:r>
          </a:p>
        </p:txBody>
      </p:sp>
      <p:sp>
        <p:nvSpPr>
          <p:cNvPr id="11" name="Cube 10"/>
          <p:cNvSpPr/>
          <p:nvPr/>
        </p:nvSpPr>
        <p:spPr>
          <a:xfrm>
            <a:off x="4324021" y="4802181"/>
            <a:ext cx="2889584" cy="579347"/>
          </a:xfrm>
          <a:prstGeom prst="cube">
            <a:avLst>
              <a:gd name="adj" fmla="val 21512"/>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ZA" sz="1650" dirty="0"/>
              <a:t>6. Roles &amp; Responsibilities</a:t>
            </a:r>
          </a:p>
        </p:txBody>
      </p:sp>
      <p:cxnSp>
        <p:nvCxnSpPr>
          <p:cNvPr id="14" name="Straight Connector 13"/>
          <p:cNvCxnSpPr/>
          <p:nvPr/>
        </p:nvCxnSpPr>
        <p:spPr>
          <a:xfrm flipH="1">
            <a:off x="498789" y="5797497"/>
            <a:ext cx="4479618"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498789" y="1933022"/>
            <a:ext cx="0" cy="38644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2" name="Cube 11"/>
          <p:cNvSpPr/>
          <p:nvPr/>
        </p:nvSpPr>
        <p:spPr>
          <a:xfrm>
            <a:off x="4956110" y="5507824"/>
            <a:ext cx="2889584" cy="579347"/>
          </a:xfrm>
          <a:prstGeom prst="cube">
            <a:avLst>
              <a:gd name="adj" fmla="val 21512"/>
            </a:avLst>
          </a:prstGeom>
          <a:solidFill>
            <a:schemeClr val="tx2">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ZA" dirty="0"/>
              <a:t>7. Refine</a:t>
            </a:r>
          </a:p>
        </p:txBody>
      </p:sp>
      <p:sp>
        <p:nvSpPr>
          <p:cNvPr id="21" name="Rectangle 20"/>
          <p:cNvSpPr/>
          <p:nvPr/>
        </p:nvSpPr>
        <p:spPr>
          <a:xfrm>
            <a:off x="2927283" y="1306964"/>
            <a:ext cx="6092825" cy="646331"/>
          </a:xfrm>
          <a:prstGeom prst="rect">
            <a:avLst/>
          </a:prstGeom>
        </p:spPr>
        <p:txBody>
          <a:bodyPr>
            <a:spAutoFit/>
          </a:bodyPr>
          <a:lstStyle/>
          <a:p>
            <a:r>
              <a:rPr lang="en-ZA" dirty="0" smtClean="0">
                <a:solidFill>
                  <a:srgbClr val="000000"/>
                </a:solidFill>
                <a:latin typeface="Arial" panose="020B0604020202020204" pitchFamily="34" charset="0"/>
              </a:rPr>
              <a:t>Identifying</a:t>
            </a:r>
            <a:r>
              <a:rPr lang="en-ZA" dirty="0">
                <a:solidFill>
                  <a:srgbClr val="000000"/>
                </a:solidFill>
                <a:latin typeface="Arial" panose="020B0604020202020204" pitchFamily="34" charset="0"/>
              </a:rPr>
              <a:t>, documenting, and ranking the problem driving the </a:t>
            </a:r>
            <a:r>
              <a:rPr lang="en-ZA" dirty="0" smtClean="0">
                <a:solidFill>
                  <a:srgbClr val="000000"/>
                </a:solidFill>
                <a:latin typeface="Arial" panose="020B0604020202020204" pitchFamily="34" charset="0"/>
              </a:rPr>
              <a:t>scenario.</a:t>
            </a:r>
            <a:endParaRPr lang="en-ZA" dirty="0"/>
          </a:p>
        </p:txBody>
      </p:sp>
      <p:sp>
        <p:nvSpPr>
          <p:cNvPr id="22" name="Rectangle 21"/>
          <p:cNvSpPr/>
          <p:nvPr/>
        </p:nvSpPr>
        <p:spPr>
          <a:xfrm>
            <a:off x="3856197" y="1990600"/>
            <a:ext cx="6092825" cy="646331"/>
          </a:xfrm>
          <a:prstGeom prst="rect">
            <a:avLst/>
          </a:prstGeom>
        </p:spPr>
        <p:txBody>
          <a:bodyPr>
            <a:spAutoFit/>
          </a:bodyPr>
          <a:lstStyle/>
          <a:p>
            <a:r>
              <a:rPr lang="en-ZA" dirty="0">
                <a:solidFill>
                  <a:srgbClr val="000000"/>
                </a:solidFill>
                <a:latin typeface="Arial" panose="020B0604020202020204" pitchFamily="34" charset="0"/>
              </a:rPr>
              <a:t>Identifying the business and technical environment of the scenario and documenting it in scenario </a:t>
            </a:r>
            <a:r>
              <a:rPr lang="en-ZA" dirty="0" smtClean="0">
                <a:solidFill>
                  <a:srgbClr val="000000"/>
                </a:solidFill>
                <a:latin typeface="Arial" panose="020B0604020202020204" pitchFamily="34" charset="0"/>
              </a:rPr>
              <a:t>models.</a:t>
            </a:r>
            <a:endParaRPr lang="en-ZA" b="0" i="0" dirty="0">
              <a:solidFill>
                <a:srgbClr val="000000"/>
              </a:solidFill>
              <a:effectLst/>
              <a:latin typeface="Arial" panose="020B0604020202020204" pitchFamily="34" charset="0"/>
            </a:endParaRPr>
          </a:p>
        </p:txBody>
      </p:sp>
      <p:sp>
        <p:nvSpPr>
          <p:cNvPr id="23" name="Rectangle 22"/>
          <p:cNvSpPr/>
          <p:nvPr/>
        </p:nvSpPr>
        <p:spPr>
          <a:xfrm>
            <a:off x="4618732" y="2698298"/>
            <a:ext cx="6618514" cy="646331"/>
          </a:xfrm>
          <a:prstGeom prst="rect">
            <a:avLst/>
          </a:prstGeom>
        </p:spPr>
        <p:txBody>
          <a:bodyPr wrap="square">
            <a:spAutoFit/>
          </a:bodyPr>
          <a:lstStyle/>
          <a:p>
            <a:r>
              <a:rPr lang="en-ZA" dirty="0">
                <a:solidFill>
                  <a:srgbClr val="000000"/>
                </a:solidFill>
                <a:latin typeface="Arial" panose="020B0604020202020204" pitchFamily="34" charset="0"/>
              </a:rPr>
              <a:t>Identifying and documenting desired objectives (the results of handling the problems successfully); get "</a:t>
            </a:r>
            <a:r>
              <a:rPr lang="en-ZA" dirty="0" smtClean="0">
                <a:solidFill>
                  <a:srgbClr val="000000"/>
                </a:solidFill>
                <a:latin typeface="Arial" panose="020B0604020202020204" pitchFamily="34" charset="0"/>
              </a:rPr>
              <a:t>SMART“.</a:t>
            </a:r>
            <a:endParaRPr lang="en-ZA" b="0" i="0" dirty="0">
              <a:solidFill>
                <a:srgbClr val="000000"/>
              </a:solidFill>
              <a:effectLst/>
              <a:latin typeface="Arial" panose="020B0604020202020204" pitchFamily="34" charset="0"/>
            </a:endParaRPr>
          </a:p>
        </p:txBody>
      </p:sp>
      <p:sp>
        <p:nvSpPr>
          <p:cNvPr id="24" name="Rectangle 23"/>
          <p:cNvSpPr/>
          <p:nvPr/>
        </p:nvSpPr>
        <p:spPr>
          <a:xfrm>
            <a:off x="5590290" y="3380672"/>
            <a:ext cx="4511658" cy="646331"/>
          </a:xfrm>
          <a:prstGeom prst="rect">
            <a:avLst/>
          </a:prstGeom>
        </p:spPr>
        <p:txBody>
          <a:bodyPr wrap="square">
            <a:spAutoFit/>
          </a:bodyPr>
          <a:lstStyle/>
          <a:p>
            <a:r>
              <a:rPr lang="en-ZA" dirty="0">
                <a:solidFill>
                  <a:srgbClr val="000000"/>
                </a:solidFill>
                <a:latin typeface="Arial" panose="020B0604020202020204" pitchFamily="34" charset="0"/>
              </a:rPr>
              <a:t>Identifying the human actors (participants) and their place in the business model</a:t>
            </a:r>
            <a:endParaRPr lang="en-ZA" b="0" i="0" dirty="0">
              <a:solidFill>
                <a:srgbClr val="000000"/>
              </a:solidFill>
              <a:effectLst/>
              <a:latin typeface="Arial" panose="020B0604020202020204" pitchFamily="34" charset="0"/>
            </a:endParaRPr>
          </a:p>
        </p:txBody>
      </p:sp>
      <p:sp>
        <p:nvSpPr>
          <p:cNvPr id="25" name="Rectangle 24"/>
          <p:cNvSpPr/>
          <p:nvPr/>
        </p:nvSpPr>
        <p:spPr>
          <a:xfrm>
            <a:off x="6284691" y="4063046"/>
            <a:ext cx="5294225" cy="646331"/>
          </a:xfrm>
          <a:prstGeom prst="rect">
            <a:avLst/>
          </a:prstGeom>
        </p:spPr>
        <p:txBody>
          <a:bodyPr wrap="square">
            <a:spAutoFit/>
          </a:bodyPr>
          <a:lstStyle/>
          <a:p>
            <a:r>
              <a:rPr lang="en-ZA" dirty="0">
                <a:solidFill>
                  <a:srgbClr val="000000"/>
                </a:solidFill>
                <a:latin typeface="Arial" panose="020B0604020202020204" pitchFamily="34" charset="0"/>
              </a:rPr>
              <a:t>Identifying computer actors (computing elements) and their place in the technology mode</a:t>
            </a:r>
            <a:endParaRPr lang="en-ZA" dirty="0"/>
          </a:p>
        </p:txBody>
      </p:sp>
      <p:sp>
        <p:nvSpPr>
          <p:cNvPr id="26" name="Rectangle 25"/>
          <p:cNvSpPr/>
          <p:nvPr/>
        </p:nvSpPr>
        <p:spPr>
          <a:xfrm>
            <a:off x="7213605" y="4763044"/>
            <a:ext cx="3381824" cy="646331"/>
          </a:xfrm>
          <a:prstGeom prst="rect">
            <a:avLst/>
          </a:prstGeom>
        </p:spPr>
        <p:txBody>
          <a:bodyPr wrap="square">
            <a:spAutoFit/>
          </a:bodyPr>
          <a:lstStyle/>
          <a:p>
            <a:r>
              <a:rPr lang="en-ZA" dirty="0">
                <a:solidFill>
                  <a:srgbClr val="000000"/>
                </a:solidFill>
                <a:latin typeface="Arial" panose="020B0604020202020204" pitchFamily="34" charset="0"/>
              </a:rPr>
              <a:t>Identifying and documenting roles, responsibilities</a:t>
            </a:r>
            <a:endParaRPr lang="en-ZA" dirty="0"/>
          </a:p>
        </p:txBody>
      </p:sp>
      <p:sp>
        <p:nvSpPr>
          <p:cNvPr id="27" name="Rectangle 26"/>
          <p:cNvSpPr/>
          <p:nvPr/>
        </p:nvSpPr>
        <p:spPr>
          <a:xfrm>
            <a:off x="7773129" y="5490271"/>
            <a:ext cx="3805788" cy="646331"/>
          </a:xfrm>
          <a:prstGeom prst="rect">
            <a:avLst/>
          </a:prstGeom>
        </p:spPr>
        <p:txBody>
          <a:bodyPr wrap="square">
            <a:spAutoFit/>
          </a:bodyPr>
          <a:lstStyle/>
          <a:p>
            <a:r>
              <a:rPr lang="en-ZA" dirty="0">
                <a:solidFill>
                  <a:srgbClr val="000000"/>
                </a:solidFill>
                <a:latin typeface="Arial" panose="020B0604020202020204" pitchFamily="34" charset="0"/>
              </a:rPr>
              <a:t>Checking for "fitness-for-purpose" and refining only if necessary</a:t>
            </a:r>
            <a:endParaRPr lang="en-ZA" b="0" i="0" dirty="0">
              <a:solidFill>
                <a:srgbClr val="000000"/>
              </a:solidFill>
              <a:effectLst/>
              <a:latin typeface="Arial" panose="020B0604020202020204" pitchFamily="34" charset="0"/>
            </a:endParaRPr>
          </a:p>
        </p:txBody>
      </p:sp>
      <p:sp>
        <p:nvSpPr>
          <p:cNvPr id="28" name="Content Placeholder 2"/>
          <p:cNvSpPr>
            <a:spLocks noGrp="1"/>
          </p:cNvSpPr>
          <p:nvPr>
            <p:ph idx="1"/>
          </p:nvPr>
        </p:nvSpPr>
        <p:spPr>
          <a:xfrm>
            <a:off x="4978407" y="3353892"/>
            <a:ext cx="2073020" cy="2064638"/>
          </a:xfrm>
        </p:spPr>
        <p:txBody>
          <a:bodyPr/>
          <a:lstStyle/>
          <a:p>
            <a:r>
              <a:rPr lang="en-ZA" b="1" dirty="0" smtClean="0">
                <a:solidFill>
                  <a:srgbClr val="FF0000"/>
                </a:solidFill>
              </a:rPr>
              <a:t>S</a:t>
            </a:r>
            <a:r>
              <a:rPr lang="en-ZA" dirty="0" smtClean="0"/>
              <a:t>pecific</a:t>
            </a:r>
          </a:p>
          <a:p>
            <a:r>
              <a:rPr lang="en-ZA" b="1" dirty="0">
                <a:solidFill>
                  <a:srgbClr val="FF0000"/>
                </a:solidFill>
              </a:rPr>
              <a:t>M</a:t>
            </a:r>
            <a:r>
              <a:rPr lang="en-ZA" dirty="0" smtClean="0"/>
              <a:t>easureable</a:t>
            </a:r>
          </a:p>
          <a:p>
            <a:r>
              <a:rPr lang="en-ZA" b="1" dirty="0">
                <a:solidFill>
                  <a:srgbClr val="FF0000"/>
                </a:solidFill>
              </a:rPr>
              <a:t>A</a:t>
            </a:r>
            <a:r>
              <a:rPr lang="en-ZA" dirty="0" smtClean="0"/>
              <a:t>ctionable</a:t>
            </a:r>
          </a:p>
          <a:p>
            <a:r>
              <a:rPr lang="en-ZA" b="1" dirty="0">
                <a:solidFill>
                  <a:srgbClr val="FF0000"/>
                </a:solidFill>
              </a:rPr>
              <a:t>R</a:t>
            </a:r>
            <a:r>
              <a:rPr lang="en-ZA" dirty="0" smtClean="0"/>
              <a:t>ealistic</a:t>
            </a:r>
          </a:p>
          <a:p>
            <a:r>
              <a:rPr lang="en-ZA" b="1" dirty="0">
                <a:solidFill>
                  <a:srgbClr val="FF0000"/>
                </a:solidFill>
              </a:rPr>
              <a:t>T</a:t>
            </a:r>
            <a:r>
              <a:rPr lang="en-ZA" dirty="0" smtClean="0"/>
              <a:t>ime-bound</a:t>
            </a:r>
          </a:p>
          <a:p>
            <a:endParaRPr lang="en-ZA" dirty="0"/>
          </a:p>
        </p:txBody>
      </p:sp>
    </p:spTree>
    <p:extLst>
      <p:ext uri="{BB962C8B-B14F-4D97-AF65-F5344CB8AC3E}">
        <p14:creationId xmlns:p14="http://schemas.microsoft.com/office/powerpoint/2010/main" val="2278897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500"/>
                                        <p:tgtEl>
                                          <p:spTgt spid="2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xEl>
                                              <p:pRg st="1" end="1"/>
                                            </p:txEl>
                                          </p:spTgt>
                                        </p:tgtEl>
                                        <p:attrNameLst>
                                          <p:attrName>style.visibility</p:attrName>
                                        </p:attrNameLst>
                                      </p:cBhvr>
                                      <p:to>
                                        <p:strVal val="visible"/>
                                      </p:to>
                                    </p:set>
                                    <p:animEffect transition="in" filter="fade">
                                      <p:cBhvr>
                                        <p:cTn id="42" dur="500"/>
                                        <p:tgtEl>
                                          <p:spTgt spid="28">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xEl>
                                              <p:pRg st="2" end="2"/>
                                            </p:txEl>
                                          </p:spTgt>
                                        </p:tgtEl>
                                        <p:attrNameLst>
                                          <p:attrName>style.visibility</p:attrName>
                                        </p:attrNameLst>
                                      </p:cBhvr>
                                      <p:to>
                                        <p:strVal val="visible"/>
                                      </p:to>
                                    </p:set>
                                    <p:animEffect transition="in" filter="fade">
                                      <p:cBhvr>
                                        <p:cTn id="47" dur="500"/>
                                        <p:tgtEl>
                                          <p:spTgt spid="28">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8">
                                            <p:txEl>
                                              <p:pRg st="3" end="3"/>
                                            </p:txEl>
                                          </p:spTgt>
                                        </p:tgtEl>
                                        <p:attrNameLst>
                                          <p:attrName>style.visibility</p:attrName>
                                        </p:attrNameLst>
                                      </p:cBhvr>
                                      <p:to>
                                        <p:strVal val="visible"/>
                                      </p:to>
                                    </p:set>
                                    <p:animEffect transition="in" filter="fade">
                                      <p:cBhvr>
                                        <p:cTn id="52" dur="500"/>
                                        <p:tgtEl>
                                          <p:spTgt spid="28">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xEl>
                                              <p:pRg st="4" end="4"/>
                                            </p:txEl>
                                          </p:spTgt>
                                        </p:tgtEl>
                                        <p:attrNameLst>
                                          <p:attrName>style.visibility</p:attrName>
                                        </p:attrNameLst>
                                      </p:cBhvr>
                                      <p:to>
                                        <p:strVal val="visible"/>
                                      </p:to>
                                    </p:set>
                                    <p:animEffect transition="in" filter="fade">
                                      <p:cBhvr>
                                        <p:cTn id="57" dur="500"/>
                                        <p:tgtEl>
                                          <p:spTgt spid="28">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3"/>
                                        </p:tgtEl>
                                      </p:cBhvr>
                                    </p:animEffect>
                                    <p:set>
                                      <p:cBhvr>
                                        <p:cTn id="62" dur="1" fill="hold">
                                          <p:stCondLst>
                                            <p:cond delay="499"/>
                                          </p:stCondLst>
                                        </p:cTn>
                                        <p:tgtEl>
                                          <p:spTgt spid="23"/>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8">
                                            <p:txEl>
                                              <p:pRg st="0" end="0"/>
                                            </p:txEl>
                                          </p:spTgt>
                                        </p:tgtEl>
                                      </p:cBhvr>
                                    </p:animEffect>
                                    <p:set>
                                      <p:cBhvr>
                                        <p:cTn id="65" dur="1" fill="hold">
                                          <p:stCondLst>
                                            <p:cond delay="499"/>
                                          </p:stCondLst>
                                        </p:cTn>
                                        <p:tgtEl>
                                          <p:spTgt spid="28">
                                            <p:txEl>
                                              <p:pRg st="0" end="0"/>
                                            </p:tx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8">
                                            <p:txEl>
                                              <p:pRg st="1" end="1"/>
                                            </p:txEl>
                                          </p:spTgt>
                                        </p:tgtEl>
                                      </p:cBhvr>
                                    </p:animEffect>
                                    <p:set>
                                      <p:cBhvr>
                                        <p:cTn id="68" dur="1" fill="hold">
                                          <p:stCondLst>
                                            <p:cond delay="499"/>
                                          </p:stCondLst>
                                        </p:cTn>
                                        <p:tgtEl>
                                          <p:spTgt spid="28">
                                            <p:txEl>
                                              <p:pRg st="1" end="1"/>
                                            </p:txEl>
                                          </p:spTgt>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8">
                                            <p:txEl>
                                              <p:pRg st="2" end="2"/>
                                            </p:txEl>
                                          </p:spTgt>
                                        </p:tgtEl>
                                      </p:cBhvr>
                                    </p:animEffect>
                                    <p:set>
                                      <p:cBhvr>
                                        <p:cTn id="71" dur="1" fill="hold">
                                          <p:stCondLst>
                                            <p:cond delay="499"/>
                                          </p:stCondLst>
                                        </p:cTn>
                                        <p:tgtEl>
                                          <p:spTgt spid="28">
                                            <p:txEl>
                                              <p:pRg st="2" end="2"/>
                                            </p:txEl>
                                          </p:spTgt>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8">
                                            <p:txEl>
                                              <p:pRg st="3" end="3"/>
                                            </p:txEl>
                                          </p:spTgt>
                                        </p:tgtEl>
                                      </p:cBhvr>
                                    </p:animEffect>
                                    <p:set>
                                      <p:cBhvr>
                                        <p:cTn id="74" dur="1" fill="hold">
                                          <p:stCondLst>
                                            <p:cond delay="499"/>
                                          </p:stCondLst>
                                        </p:cTn>
                                        <p:tgtEl>
                                          <p:spTgt spid="28">
                                            <p:txEl>
                                              <p:pRg st="3" end="3"/>
                                            </p:txEl>
                                          </p:spTgt>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8">
                                            <p:txEl>
                                              <p:pRg st="4" end="4"/>
                                            </p:txEl>
                                          </p:spTgt>
                                        </p:tgtEl>
                                      </p:cBhvr>
                                    </p:animEffect>
                                    <p:set>
                                      <p:cBhvr>
                                        <p:cTn id="77" dur="1" fill="hold">
                                          <p:stCondLst>
                                            <p:cond delay="499"/>
                                          </p:stCondLst>
                                        </p:cTn>
                                        <p:tgtEl>
                                          <p:spTgt spid="28">
                                            <p:txEl>
                                              <p:pRg st="4" end="4"/>
                                            </p:txEl>
                                          </p:spTgt>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500"/>
                                        <p:tgtEl>
                                          <p:spTgt spid="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24"/>
                                        </p:tgtEl>
                                      </p:cBhvr>
                                    </p:animEffect>
                                    <p:set>
                                      <p:cBhvr>
                                        <p:cTn id="88" dur="1" fill="hold">
                                          <p:stCondLst>
                                            <p:cond delay="499"/>
                                          </p:stCondLst>
                                        </p:cTn>
                                        <p:tgtEl>
                                          <p:spTgt spid="24"/>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25"/>
                                        </p:tgtEl>
                                      </p:cBhvr>
                                    </p:animEffect>
                                    <p:set>
                                      <p:cBhvr>
                                        <p:cTn id="99" dur="1" fill="hold">
                                          <p:stCondLst>
                                            <p:cond delay="499"/>
                                          </p:stCondLst>
                                        </p:cTn>
                                        <p:tgtEl>
                                          <p:spTgt spid="25"/>
                                        </p:tgtEl>
                                        <p:attrNameLst>
                                          <p:attrName>style.visibility</p:attrName>
                                        </p:attrNameLst>
                                      </p:cBhvr>
                                      <p:to>
                                        <p:strVal val="hidden"/>
                                      </p:to>
                                    </p:set>
                                  </p:childTnLst>
                                </p:cTn>
                              </p:par>
                              <p:par>
                                <p:cTn id="100" presetID="10" presetClass="entr" presetSubtype="0" fill="hold" grpId="0" nodeType="with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fade">
                                      <p:cBhvr>
                                        <p:cTn id="102" dur="500"/>
                                        <p:tgtEl>
                                          <p:spTgt spid="1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26"/>
                                        </p:tgtEl>
                                      </p:cBhvr>
                                    </p:animEffect>
                                    <p:set>
                                      <p:cBhvr>
                                        <p:cTn id="110" dur="1" fill="hold">
                                          <p:stCondLst>
                                            <p:cond delay="499"/>
                                          </p:stCondLst>
                                        </p:cTn>
                                        <p:tgtEl>
                                          <p:spTgt spid="26"/>
                                        </p:tgtEl>
                                        <p:attrNameLst>
                                          <p:attrName>style.visibility</p:attrName>
                                        </p:attrNameLst>
                                      </p:cBhvr>
                                      <p:to>
                                        <p:strVal val="hidden"/>
                                      </p:to>
                                    </p:set>
                                  </p:childTnLst>
                                </p:cTn>
                              </p:par>
                              <p:par>
                                <p:cTn id="111" presetID="10" presetClass="entr" presetSubtype="0" fill="hold" grpId="0" nodeType="withEffect">
                                  <p:stCondLst>
                                    <p:cond delay="0"/>
                                  </p:stCondLst>
                                  <p:childTnLst>
                                    <p:set>
                                      <p:cBhvr>
                                        <p:cTn id="112" dur="1" fill="hold">
                                          <p:stCondLst>
                                            <p:cond delay="0"/>
                                          </p:stCondLst>
                                        </p:cTn>
                                        <p:tgtEl>
                                          <p:spTgt spid="12"/>
                                        </p:tgtEl>
                                        <p:attrNameLst>
                                          <p:attrName>style.visibility</p:attrName>
                                        </p:attrNameLst>
                                      </p:cBhvr>
                                      <p:to>
                                        <p:strVal val="visible"/>
                                      </p:to>
                                    </p:set>
                                    <p:animEffect transition="in" filter="fade">
                                      <p:cBhvr>
                                        <p:cTn id="113" dur="500"/>
                                        <p:tgtEl>
                                          <p:spTgt spid="1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fade">
                                      <p:cBhvr>
                                        <p:cTn id="116" dur="500"/>
                                        <p:tgtEl>
                                          <p:spTgt spid="27"/>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27"/>
                                        </p:tgtEl>
                                      </p:cBhvr>
                                    </p:animEffect>
                                    <p:set>
                                      <p:cBhvr>
                                        <p:cTn id="121" dur="1" fill="hold">
                                          <p:stCondLst>
                                            <p:cond delay="499"/>
                                          </p:stCondLst>
                                        </p:cTn>
                                        <p:tgtEl>
                                          <p:spTgt spid="27"/>
                                        </p:tgtEl>
                                        <p:attrNameLst>
                                          <p:attrName>style.visibility</p:attrName>
                                        </p:attrNameLst>
                                      </p:cBhvr>
                                      <p:to>
                                        <p:strVal val="hidden"/>
                                      </p:to>
                                    </p:set>
                                  </p:childTnLst>
                                </p:cTn>
                              </p:par>
                            </p:childTnLst>
                          </p:cTn>
                        </p:par>
                        <p:par>
                          <p:cTn id="122" fill="hold">
                            <p:stCondLst>
                              <p:cond delay="500"/>
                            </p:stCondLst>
                            <p:childTnLst>
                              <p:par>
                                <p:cTn id="123" presetID="22" presetClass="entr" presetSubtype="2" fill="hold" nodeType="after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wipe(right)">
                                      <p:cBhvr>
                                        <p:cTn id="125" dur="500"/>
                                        <p:tgtEl>
                                          <p:spTgt spid="14"/>
                                        </p:tgtEl>
                                      </p:cBhvr>
                                    </p:animEffect>
                                  </p:childTnLst>
                                </p:cTn>
                              </p:par>
                            </p:childTnLst>
                          </p:cTn>
                        </p:par>
                        <p:par>
                          <p:cTn id="126" fill="hold">
                            <p:stCondLst>
                              <p:cond delay="1000"/>
                            </p:stCondLst>
                            <p:childTnLst>
                              <p:par>
                                <p:cTn id="127" presetID="22" presetClass="entr" presetSubtype="4" fill="hold" nodeType="after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wipe(down)">
                                      <p:cBhvr>
                                        <p:cTn id="1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build="p"/>
      <p:bldP spid="28" grpI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597709"/>
            <a:ext cx="8596668" cy="1320800"/>
          </a:xfrm>
        </p:spPr>
        <p:txBody>
          <a:bodyPr/>
          <a:lstStyle/>
          <a:p>
            <a:r>
              <a:rPr lang="en-ZA" dirty="0"/>
              <a:t>Phase </a:t>
            </a:r>
            <a:r>
              <a:rPr lang="en-ZA" dirty="0" smtClean="0"/>
              <a:t>A </a:t>
            </a:r>
            <a:r>
              <a:rPr lang="en-ZA" dirty="0"/>
              <a:t>Steps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Rectangular Callout 6"/>
          <p:cNvSpPr/>
          <p:nvPr/>
        </p:nvSpPr>
        <p:spPr>
          <a:xfrm>
            <a:off x="4494727" y="-29028"/>
            <a:ext cx="5988676" cy="6858000"/>
          </a:xfrm>
          <a:prstGeom prst="wedgeRectCallout">
            <a:avLst>
              <a:gd name="adj1" fmla="val -92193"/>
              <a:gd name="adj2" fmla="val 6369"/>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2" y="2562897"/>
            <a:ext cx="3850783" cy="4295104"/>
          </a:xfrm>
          <a:prstGeom prst="rect">
            <a:avLst/>
          </a:prstGeom>
        </p:spPr>
      </p:pic>
      <p:sp>
        <p:nvSpPr>
          <p:cNvPr id="8" name="Rectangle 7"/>
          <p:cNvSpPr/>
          <p:nvPr/>
        </p:nvSpPr>
        <p:spPr>
          <a:xfrm>
            <a:off x="4552682" y="90205"/>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1. Establish the Architecture Project</a:t>
            </a:r>
          </a:p>
        </p:txBody>
      </p:sp>
      <p:sp>
        <p:nvSpPr>
          <p:cNvPr id="9" name="Rectangle 8"/>
          <p:cNvSpPr/>
          <p:nvPr/>
        </p:nvSpPr>
        <p:spPr>
          <a:xfrm>
            <a:off x="4552682" y="70997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Identify Stakeholders, Concerns, and Business Requirements</a:t>
            </a:r>
          </a:p>
        </p:txBody>
      </p:sp>
      <p:sp>
        <p:nvSpPr>
          <p:cNvPr id="10" name="Rectangle 9"/>
          <p:cNvSpPr/>
          <p:nvPr/>
        </p:nvSpPr>
        <p:spPr>
          <a:xfrm>
            <a:off x="4560562" y="1342618"/>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Confirm and Elaborate Business Goals, Business Drivers, and Constraints</a:t>
            </a:r>
          </a:p>
        </p:txBody>
      </p:sp>
      <p:sp>
        <p:nvSpPr>
          <p:cNvPr id="11" name="Rectangle 10"/>
          <p:cNvSpPr/>
          <p:nvPr/>
        </p:nvSpPr>
        <p:spPr>
          <a:xfrm>
            <a:off x="4560562" y="1962390"/>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4. Evaluate Business Capabilities</a:t>
            </a:r>
          </a:p>
        </p:txBody>
      </p:sp>
      <p:sp>
        <p:nvSpPr>
          <p:cNvPr id="12" name="Rectangle 11"/>
          <p:cNvSpPr/>
          <p:nvPr/>
        </p:nvSpPr>
        <p:spPr>
          <a:xfrm>
            <a:off x="4552682" y="2599978"/>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5. Assess Readiness for Business Transformation</a:t>
            </a:r>
          </a:p>
        </p:txBody>
      </p:sp>
      <p:sp>
        <p:nvSpPr>
          <p:cNvPr id="13" name="Rectangle 12"/>
          <p:cNvSpPr/>
          <p:nvPr/>
        </p:nvSpPr>
        <p:spPr>
          <a:xfrm>
            <a:off x="4552682" y="3219744"/>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Define Scope</a:t>
            </a:r>
          </a:p>
        </p:txBody>
      </p:sp>
      <p:sp>
        <p:nvSpPr>
          <p:cNvPr id="14" name="Rectangle 13"/>
          <p:cNvSpPr/>
          <p:nvPr/>
        </p:nvSpPr>
        <p:spPr>
          <a:xfrm>
            <a:off x="4560562" y="385239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7. Confirm and Elaborate Architecture Principles, including Business Principles</a:t>
            </a:r>
          </a:p>
        </p:txBody>
      </p:sp>
      <p:sp>
        <p:nvSpPr>
          <p:cNvPr id="15" name="Rectangle 14"/>
          <p:cNvSpPr/>
          <p:nvPr/>
        </p:nvSpPr>
        <p:spPr>
          <a:xfrm>
            <a:off x="4560562" y="4472163"/>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8. Develop Architecture Vision</a:t>
            </a:r>
          </a:p>
        </p:txBody>
      </p:sp>
      <p:sp>
        <p:nvSpPr>
          <p:cNvPr id="16" name="Rectangle 15"/>
          <p:cNvSpPr/>
          <p:nvPr/>
        </p:nvSpPr>
        <p:spPr>
          <a:xfrm>
            <a:off x="4560562" y="5087127"/>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9. Define the Target Architecture Value Propositions and KPIs</a:t>
            </a:r>
          </a:p>
        </p:txBody>
      </p:sp>
      <p:sp>
        <p:nvSpPr>
          <p:cNvPr id="17" name="Rectangle 16"/>
          <p:cNvSpPr/>
          <p:nvPr/>
        </p:nvSpPr>
        <p:spPr>
          <a:xfrm>
            <a:off x="459347" y="1281108"/>
            <a:ext cx="3880834" cy="1169551"/>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a:t>
            </a:r>
            <a:r>
              <a:rPr lang="en-ZA" sz="1400" dirty="0">
                <a:latin typeface="ArialMT"/>
              </a:rPr>
              <a:t>situation</a:t>
            </a:r>
            <a:r>
              <a:rPr lang="en-ZA" sz="1400" dirty="0" smtClean="0">
                <a:latin typeface="ArialMT"/>
              </a:rPr>
              <a:t>. In </a:t>
            </a:r>
            <a:r>
              <a:rPr lang="en-ZA" sz="1400" dirty="0">
                <a:latin typeface="ArialMT"/>
              </a:rPr>
              <a:t>particular you </a:t>
            </a:r>
            <a:r>
              <a:rPr lang="en-ZA" sz="1400" dirty="0" smtClean="0">
                <a:latin typeface="ArialMT"/>
              </a:rPr>
              <a:t>should determine </a:t>
            </a:r>
            <a:r>
              <a:rPr lang="en-ZA" sz="1400" dirty="0">
                <a:latin typeface="ArialMT"/>
              </a:rPr>
              <a:t>whether it </a:t>
            </a:r>
            <a:r>
              <a:rPr lang="en-ZA" sz="1400" dirty="0" smtClean="0">
                <a:latin typeface="ArialMT"/>
              </a:rPr>
              <a:t>is appropriate </a:t>
            </a:r>
            <a:r>
              <a:rPr lang="en-ZA" sz="1400" dirty="0">
                <a:latin typeface="ArialMT"/>
              </a:rPr>
              <a:t>to do </a:t>
            </a:r>
            <a:r>
              <a:rPr lang="en-ZA" sz="1400" dirty="0" smtClean="0">
                <a:latin typeface="ArialMT"/>
              </a:rPr>
              <a:t>the Baseline Business Architecture </a:t>
            </a:r>
            <a:r>
              <a:rPr lang="en-ZA" sz="1400" dirty="0">
                <a:latin typeface="ArialMT"/>
              </a:rPr>
              <a:t>or </a:t>
            </a:r>
            <a:r>
              <a:rPr lang="en-ZA" sz="1400" dirty="0" smtClean="0">
                <a:latin typeface="ArialMT"/>
              </a:rPr>
              <a:t>Target Business Architecture development </a:t>
            </a:r>
            <a:r>
              <a:rPr lang="en-ZA" sz="1400" dirty="0">
                <a:latin typeface="ArialMT"/>
              </a:rPr>
              <a:t>first</a:t>
            </a:r>
            <a:endParaRPr lang="en-ZA" sz="4000" dirty="0"/>
          </a:p>
        </p:txBody>
      </p:sp>
      <p:sp>
        <p:nvSpPr>
          <p:cNvPr id="18" name="Rectangle 17"/>
          <p:cNvSpPr/>
          <p:nvPr/>
        </p:nvSpPr>
        <p:spPr>
          <a:xfrm>
            <a:off x="4552682" y="570209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smtClean="0"/>
              <a:t>10. </a:t>
            </a:r>
            <a:r>
              <a:rPr lang="en-ZA" dirty="0"/>
              <a:t>Identify the Business </a:t>
            </a:r>
            <a:r>
              <a:rPr lang="en-ZA" dirty="0" smtClean="0"/>
              <a:t>Transformation </a:t>
            </a:r>
            <a:r>
              <a:rPr lang="en-ZA" dirty="0"/>
              <a:t>Risks and Mitigation Activities</a:t>
            </a:r>
          </a:p>
        </p:txBody>
      </p:sp>
      <p:sp>
        <p:nvSpPr>
          <p:cNvPr id="19" name="Rectangle 18"/>
          <p:cNvSpPr/>
          <p:nvPr/>
        </p:nvSpPr>
        <p:spPr>
          <a:xfrm>
            <a:off x="4559942" y="6304429"/>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smtClean="0"/>
              <a:t>11. </a:t>
            </a:r>
            <a:r>
              <a:rPr lang="en-ZA" dirty="0"/>
              <a:t>Develop Statement of Architecture Work; Secure Approval</a:t>
            </a:r>
          </a:p>
        </p:txBody>
      </p:sp>
    </p:spTree>
    <p:extLst>
      <p:ext uri="{BB962C8B-B14F-4D97-AF65-F5344CB8AC3E}">
        <p14:creationId xmlns:p14="http://schemas.microsoft.com/office/powerpoint/2010/main" val="64802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ZA" dirty="0"/>
              <a:t>D</a:t>
            </a:r>
            <a:r>
              <a:rPr lang="en-ZA" dirty="0" smtClean="0"/>
              <a:t>escribes </a:t>
            </a:r>
            <a:r>
              <a:rPr lang="en-ZA" dirty="0"/>
              <a:t>the development of a </a:t>
            </a:r>
            <a:r>
              <a:rPr lang="en-ZA" dirty="0" smtClean="0"/>
              <a:t>Business Architecture </a:t>
            </a:r>
            <a:r>
              <a:rPr lang="en-ZA" dirty="0"/>
              <a:t>to support an agreed Architecture Vision.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sp>
        <p:nvSpPr>
          <p:cNvPr id="6" name="TextBox 5">
            <a:hlinkClick r:id="rId2"/>
          </p:cNvPr>
          <p:cNvSpPr txBox="1"/>
          <p:nvPr/>
        </p:nvSpPr>
        <p:spPr>
          <a:xfrm>
            <a:off x="117303" y="-236265"/>
            <a:ext cx="1919115" cy="3770263"/>
          </a:xfrm>
          <a:prstGeom prst="rect">
            <a:avLst/>
          </a:prstGeom>
          <a:noFill/>
        </p:spPr>
        <p:txBody>
          <a:bodyPr wrap="none" rtlCol="0">
            <a:spAutoFit/>
          </a:bodyPr>
          <a:lstStyle/>
          <a:p>
            <a:r>
              <a:rPr lang="en-ZA" sz="23900" dirty="0">
                <a:solidFill>
                  <a:schemeClr val="bg1">
                    <a:lumMod val="75000"/>
                  </a:schemeClr>
                </a:solidFill>
                <a:effectLst>
                  <a:outerShdw blurRad="38100" dist="38100" dir="2700000" algn="tl">
                    <a:srgbClr val="000000">
                      <a:alpha val="43137"/>
                    </a:srgbClr>
                  </a:outerShdw>
                </a:effectLst>
              </a:rPr>
              <a:t>B</a:t>
            </a:r>
          </a:p>
        </p:txBody>
      </p:sp>
      <p:sp>
        <p:nvSpPr>
          <p:cNvPr id="2" name="Title 1"/>
          <p:cNvSpPr>
            <a:spLocks noGrp="1"/>
          </p:cNvSpPr>
          <p:nvPr>
            <p:ph type="title"/>
          </p:nvPr>
        </p:nvSpPr>
        <p:spPr>
          <a:xfrm>
            <a:off x="2110156" y="241300"/>
            <a:ext cx="8596668" cy="3403600"/>
          </a:xfrm>
        </p:spPr>
        <p:txBody>
          <a:bodyPr/>
          <a:lstStyle/>
          <a:p>
            <a:r>
              <a:rPr lang="en-ZA" dirty="0" smtClean="0"/>
              <a:t>Business Architecture</a:t>
            </a:r>
            <a:endParaRPr lang="en-ZA" dirty="0"/>
          </a:p>
        </p:txBody>
      </p:sp>
    </p:spTree>
    <p:extLst>
      <p:ext uri="{BB962C8B-B14F-4D97-AF65-F5344CB8AC3E}">
        <p14:creationId xmlns:p14="http://schemas.microsoft.com/office/powerpoint/2010/main" val="66745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Objective</a:t>
            </a:r>
            <a:endParaRPr lang="en-ZA" dirty="0"/>
          </a:p>
        </p:txBody>
      </p:sp>
      <p:sp>
        <p:nvSpPr>
          <p:cNvPr id="3" name="Content Placeholder 2"/>
          <p:cNvSpPr>
            <a:spLocks noGrp="1"/>
          </p:cNvSpPr>
          <p:nvPr>
            <p:ph idx="1"/>
          </p:nvPr>
        </p:nvSpPr>
        <p:spPr>
          <a:xfrm>
            <a:off x="290968" y="1996226"/>
            <a:ext cx="9636359" cy="2895088"/>
          </a:xfrm>
        </p:spPr>
        <p:txBody>
          <a:bodyPr>
            <a:normAutofit/>
          </a:bodyPr>
          <a:lstStyle/>
          <a:p>
            <a:r>
              <a:rPr lang="en-ZA" sz="2400" dirty="0"/>
              <a:t>Develop the Target Business Architecture that describes how the enterprise needs to operate to achieve the business goals, and respond to the strategic drivers set out in the Architecture Vision, in a way that addresses the Request for Architecture Work and stakeholder concerns</a:t>
            </a:r>
          </a:p>
          <a:p>
            <a:r>
              <a:rPr lang="en-ZA" sz="2400" dirty="0"/>
              <a:t>Identify candidate Architecture Roadmap components based upon gaps between the Baseline and Target Business Architectures</a:t>
            </a:r>
          </a:p>
          <a:p>
            <a:endParaRPr lang="en-ZA"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80136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 Developing the Baseline Description</a:t>
            </a:r>
          </a:p>
        </p:txBody>
      </p:sp>
      <p:sp>
        <p:nvSpPr>
          <p:cNvPr id="3" name="Content Placeholder 2"/>
          <p:cNvSpPr>
            <a:spLocks noGrp="1"/>
          </p:cNvSpPr>
          <p:nvPr>
            <p:ph idx="1"/>
          </p:nvPr>
        </p:nvSpPr>
        <p:spPr>
          <a:xfrm>
            <a:off x="162180" y="1709076"/>
            <a:ext cx="9636359" cy="3008067"/>
          </a:xfrm>
        </p:spPr>
        <p:txBody>
          <a:bodyPr/>
          <a:lstStyle/>
          <a:p>
            <a:r>
              <a:rPr lang="en-ZA" dirty="0"/>
              <a:t>If an enterprise has existing architecture descriptions, they should be used as the basis for the Baseline Description. </a:t>
            </a:r>
            <a:endParaRPr lang="en-ZA" dirty="0" smtClean="0"/>
          </a:p>
          <a:p>
            <a:r>
              <a:rPr lang="en-ZA" dirty="0"/>
              <a:t>The normal approach to Target Architecture development is top-down</a:t>
            </a:r>
            <a:r>
              <a:rPr lang="en-ZA" dirty="0" smtClean="0"/>
              <a:t>.</a:t>
            </a:r>
          </a:p>
          <a:p>
            <a:r>
              <a:rPr lang="en-ZA" dirty="0"/>
              <a:t> In the Baseline Description, however, the analysis of the current state often has to be done bottom-up, particularly where little or no architecture assets exist</a:t>
            </a:r>
            <a:r>
              <a:rPr lang="en-ZA" dirty="0" smtClean="0"/>
              <a:t>.</a:t>
            </a:r>
          </a:p>
          <a:p>
            <a:r>
              <a:rPr lang="en-ZA" dirty="0"/>
              <a:t>Whatever the approach, the goal should be to re-use existing material as much as possible, and to gather and </a:t>
            </a:r>
            <a:r>
              <a:rPr lang="en-ZA" dirty="0" err="1"/>
              <a:t>analyze</a:t>
            </a:r>
            <a:r>
              <a:rPr lang="en-ZA" dirty="0"/>
              <a:t> only that information that allows informed decisions to be made regarding the Target Business Architecture</a:t>
            </a:r>
            <a:r>
              <a:rPr lang="en-ZA" dirty="0" smtClean="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29</a:t>
            </a:fld>
            <a:endParaRPr lang="en-US" dirty="0"/>
          </a:p>
        </p:txBody>
      </p:sp>
      <p:sp>
        <p:nvSpPr>
          <p:cNvPr id="5" name="Rectangle 4"/>
          <p:cNvSpPr/>
          <p:nvPr/>
        </p:nvSpPr>
        <p:spPr>
          <a:xfrm>
            <a:off x="589089" y="4959459"/>
            <a:ext cx="8782539" cy="830997"/>
          </a:xfrm>
          <a:prstGeom prst="rect">
            <a:avLst/>
          </a:prstGeom>
        </p:spPr>
        <p:txBody>
          <a:bodyPr wrap="square">
            <a:spAutoFit/>
          </a:bodyPr>
          <a:lstStyle/>
          <a:p>
            <a:r>
              <a:rPr lang="en-ZA" sz="2400" i="1" dirty="0" smtClean="0">
                <a:solidFill>
                  <a:schemeClr val="bg1">
                    <a:lumMod val="50000"/>
                  </a:schemeClr>
                </a:solidFill>
              </a:rPr>
              <a:t>“It </a:t>
            </a:r>
            <a:r>
              <a:rPr lang="en-ZA" sz="2400" i="1" dirty="0">
                <a:solidFill>
                  <a:schemeClr val="bg1">
                    <a:lumMod val="50000"/>
                  </a:schemeClr>
                </a:solidFill>
              </a:rPr>
              <a:t>is important to build a complete picture without going into unnecessary detail</a:t>
            </a:r>
            <a:r>
              <a:rPr lang="en-ZA" sz="2400" i="1" dirty="0" smtClean="0">
                <a:solidFill>
                  <a:schemeClr val="bg1">
                    <a:lumMod val="50000"/>
                  </a:schemeClr>
                </a:solidFill>
              </a:rPr>
              <a:t>.”</a:t>
            </a:r>
            <a:endParaRPr lang="en-ZA" sz="2400" i="1" dirty="0">
              <a:solidFill>
                <a:schemeClr val="bg1">
                  <a:lumMod val="50000"/>
                </a:schemeClr>
              </a:solidFill>
            </a:endParaRPr>
          </a:p>
        </p:txBody>
      </p:sp>
    </p:spTree>
    <p:extLst>
      <p:ext uri="{BB962C8B-B14F-4D97-AF65-F5344CB8AC3E}">
        <p14:creationId xmlns:p14="http://schemas.microsoft.com/office/powerpoint/2010/main" val="2418314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7552" y="1800811"/>
            <a:ext cx="9636359" cy="3758694"/>
          </a:xfrm>
        </p:spPr>
        <p:txBody>
          <a:bodyPr>
            <a:noAutofit/>
          </a:bodyPr>
          <a:lstStyle/>
          <a:p>
            <a:r>
              <a:rPr lang="en-ZA" sz="2400" dirty="0"/>
              <a:t>Part I </a:t>
            </a:r>
            <a:r>
              <a:rPr lang="en-ZA" sz="2400" dirty="0" smtClean="0"/>
              <a:t>– Introduction</a:t>
            </a:r>
          </a:p>
          <a:p>
            <a:r>
              <a:rPr lang="en-ZA" sz="2400" dirty="0"/>
              <a:t>Part II </a:t>
            </a:r>
            <a:r>
              <a:rPr lang="en-ZA" sz="2400" dirty="0" smtClean="0"/>
              <a:t>– The ADM</a:t>
            </a:r>
          </a:p>
          <a:p>
            <a:r>
              <a:rPr lang="en-ZA" sz="2400" dirty="0"/>
              <a:t>Part III - ADM Guidelines and </a:t>
            </a:r>
            <a:r>
              <a:rPr lang="en-ZA" sz="2400" dirty="0" smtClean="0"/>
              <a:t>Techniques</a:t>
            </a:r>
          </a:p>
          <a:p>
            <a:r>
              <a:rPr lang="en-ZA" sz="2400" dirty="0"/>
              <a:t>Part IV - Architecture Content </a:t>
            </a:r>
            <a:r>
              <a:rPr lang="en-ZA" sz="2400" dirty="0" smtClean="0"/>
              <a:t>Framework</a:t>
            </a:r>
          </a:p>
          <a:p>
            <a:r>
              <a:rPr lang="en-ZA" sz="2400" dirty="0"/>
              <a:t>Part V - Enterprise Continuum and </a:t>
            </a:r>
            <a:r>
              <a:rPr lang="en-ZA" sz="2400" dirty="0" smtClean="0"/>
              <a:t>Tools</a:t>
            </a:r>
          </a:p>
          <a:p>
            <a:r>
              <a:rPr lang="en-ZA" sz="2400" dirty="0"/>
              <a:t>Part VI - Reference </a:t>
            </a:r>
            <a:r>
              <a:rPr lang="en-ZA" sz="2400" dirty="0" smtClean="0"/>
              <a:t>Models</a:t>
            </a:r>
          </a:p>
          <a:p>
            <a:r>
              <a:rPr lang="en-ZA" sz="2400" dirty="0"/>
              <a:t>Part VII - Architecture Capability </a:t>
            </a:r>
            <a:r>
              <a:rPr lang="en-ZA" sz="2400" dirty="0" smtClean="0"/>
              <a:t>Framework</a:t>
            </a:r>
          </a:p>
          <a:p>
            <a:pPr marL="0" indent="0">
              <a:buNone/>
            </a:pPr>
            <a:endParaRPr lang="en-ZA" sz="2400" dirty="0"/>
          </a:p>
        </p:txBody>
      </p:sp>
      <p:sp>
        <p:nvSpPr>
          <p:cNvPr id="2" name="Title 1"/>
          <p:cNvSpPr>
            <a:spLocks noGrp="1"/>
          </p:cNvSpPr>
          <p:nvPr>
            <p:ph type="title"/>
          </p:nvPr>
        </p:nvSpPr>
        <p:spPr>
          <a:xfrm>
            <a:off x="162180" y="145960"/>
            <a:ext cx="8596668" cy="724897"/>
          </a:xfrm>
        </p:spPr>
        <p:txBody>
          <a:bodyPr/>
          <a:lstStyle/>
          <a:p>
            <a:r>
              <a:rPr lang="en-ZA" dirty="0"/>
              <a:t>TOGAF </a:t>
            </a:r>
            <a:r>
              <a:rPr lang="en-ZA" dirty="0" smtClean="0"/>
              <a:t>9.1 Parts</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
        <p:nvSpPr>
          <p:cNvPr id="5" name="Rectangle 4">
            <a:hlinkClick r:id="" action="ppaction://customshow?id=11&amp;return=true"/>
            <a:hlinkHover r:id="" action="ppaction://noaction" highlightClick="1"/>
          </p:cNvPr>
          <p:cNvSpPr/>
          <p:nvPr/>
        </p:nvSpPr>
        <p:spPr>
          <a:xfrm>
            <a:off x="609586" y="1800811"/>
            <a:ext cx="8084457" cy="420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hlinkClick r:id="" action="ppaction://customshow?id=12&amp;return=true"/>
            <a:hlinkHover r:id="" action="ppaction://noaction" highlightClick="1"/>
          </p:cNvPr>
          <p:cNvSpPr/>
          <p:nvPr/>
        </p:nvSpPr>
        <p:spPr>
          <a:xfrm>
            <a:off x="566058" y="2329796"/>
            <a:ext cx="8084457" cy="420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Rectangle 6">
            <a:hlinkClick r:id="" action="ppaction://customshow?id=16&amp;return=true"/>
            <a:hlinkHover r:id="" action="ppaction://noaction" highlightClick="1"/>
          </p:cNvPr>
          <p:cNvSpPr/>
          <p:nvPr/>
        </p:nvSpPr>
        <p:spPr>
          <a:xfrm>
            <a:off x="566058" y="2844800"/>
            <a:ext cx="8084457" cy="420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hlinkClick r:id="" action="ppaction://customshow?id=13&amp;return=true"/>
            <a:hlinkHover r:id="" action="ppaction://noaction" highlightClick="1"/>
          </p:cNvPr>
          <p:cNvSpPr/>
          <p:nvPr/>
        </p:nvSpPr>
        <p:spPr>
          <a:xfrm>
            <a:off x="566058" y="3337779"/>
            <a:ext cx="8084457" cy="420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hlinkClick r:id="" action="ppaction://customshow?id=14&amp;return=true"/>
            <a:hlinkHover r:id="" action="ppaction://noaction" highlightClick="1"/>
          </p:cNvPr>
          <p:cNvSpPr/>
          <p:nvPr/>
        </p:nvSpPr>
        <p:spPr>
          <a:xfrm>
            <a:off x="566058" y="3852783"/>
            <a:ext cx="8084457" cy="420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a:hlinkClick r:id="" action="ppaction://customshow?id=17&amp;return=true"/>
            <a:hlinkHover r:id="" action="ppaction://noaction" highlightClick="1"/>
          </p:cNvPr>
          <p:cNvSpPr/>
          <p:nvPr/>
        </p:nvSpPr>
        <p:spPr>
          <a:xfrm>
            <a:off x="566058" y="4367787"/>
            <a:ext cx="8084457" cy="420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hlinkClick r:id="" action="ppaction://customshow?id=15&amp;return=true"/>
            <a:hlinkHover r:id="" action="ppaction://noaction" highlightClick="1"/>
          </p:cNvPr>
          <p:cNvSpPr/>
          <p:nvPr/>
        </p:nvSpPr>
        <p:spPr>
          <a:xfrm>
            <a:off x="566057" y="4882791"/>
            <a:ext cx="8084457" cy="420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p:cNvSpPr/>
          <p:nvPr/>
        </p:nvSpPr>
        <p:spPr>
          <a:xfrm>
            <a:off x="566057" y="2235200"/>
            <a:ext cx="8084457" cy="945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14" name="Rectangle 13"/>
          <p:cNvSpPr/>
          <p:nvPr/>
        </p:nvSpPr>
        <p:spPr>
          <a:xfrm>
            <a:off x="566056" y="2750204"/>
            <a:ext cx="8084457" cy="945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15" name="Rectangle 14"/>
          <p:cNvSpPr/>
          <p:nvPr/>
        </p:nvSpPr>
        <p:spPr>
          <a:xfrm>
            <a:off x="566055" y="3245689"/>
            <a:ext cx="8084457" cy="945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16" name="Rectangle 15"/>
          <p:cNvSpPr/>
          <p:nvPr/>
        </p:nvSpPr>
        <p:spPr>
          <a:xfrm>
            <a:off x="566055" y="3759440"/>
            <a:ext cx="8084457" cy="945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17" name="Rectangle 16"/>
          <p:cNvSpPr/>
          <p:nvPr/>
        </p:nvSpPr>
        <p:spPr>
          <a:xfrm>
            <a:off x="566054" y="4280250"/>
            <a:ext cx="8084457" cy="945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18" name="Rectangle 17"/>
          <p:cNvSpPr/>
          <p:nvPr/>
        </p:nvSpPr>
        <p:spPr>
          <a:xfrm>
            <a:off x="566053" y="4781136"/>
            <a:ext cx="8084457" cy="945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19" name="Rectangle 18"/>
          <p:cNvSpPr/>
          <p:nvPr/>
        </p:nvSpPr>
        <p:spPr>
          <a:xfrm>
            <a:off x="566053" y="1658917"/>
            <a:ext cx="8084457" cy="945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20" name="Rectangle 19"/>
          <p:cNvSpPr/>
          <p:nvPr/>
        </p:nvSpPr>
        <p:spPr>
          <a:xfrm>
            <a:off x="566052" y="5336379"/>
            <a:ext cx="8084457" cy="94596"/>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0133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Business </a:t>
            </a:r>
            <a:r>
              <a:rPr lang="en-ZA" dirty="0" smtClean="0"/>
              <a:t>Modelling</a:t>
            </a:r>
            <a:endParaRPr lang="en-ZA" dirty="0"/>
          </a:p>
        </p:txBody>
      </p:sp>
      <p:sp>
        <p:nvSpPr>
          <p:cNvPr id="3" name="Content Placeholder 2"/>
          <p:cNvSpPr>
            <a:spLocks noGrp="1"/>
          </p:cNvSpPr>
          <p:nvPr>
            <p:ph idx="1"/>
          </p:nvPr>
        </p:nvSpPr>
        <p:spPr>
          <a:xfrm>
            <a:off x="162180" y="881760"/>
            <a:ext cx="9636359" cy="1121211"/>
          </a:xfrm>
        </p:spPr>
        <p:txBody>
          <a:bodyPr/>
          <a:lstStyle/>
          <a:p>
            <a:r>
              <a:rPr lang="en-ZA" dirty="0" smtClean="0"/>
              <a:t>Business models should be logical extensions of the business scenarios from the Architecture Vision, so that the architecture can be mapped from the high-level business requirements down to the more detailed ones.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grpSp>
        <p:nvGrpSpPr>
          <p:cNvPr id="7" name="Group 6"/>
          <p:cNvGrpSpPr/>
          <p:nvPr/>
        </p:nvGrpSpPr>
        <p:grpSpPr>
          <a:xfrm>
            <a:off x="2314507" y="4169981"/>
            <a:ext cx="6545941" cy="2525050"/>
            <a:chOff x="2467428" y="5097796"/>
            <a:chExt cx="4876800" cy="1491253"/>
          </a:xfrm>
        </p:grpSpPr>
        <p:pic>
          <p:nvPicPr>
            <p:cNvPr id="5" name="Picture 4"/>
            <p:cNvPicPr>
              <a:picLocks noChangeAspect="1"/>
            </p:cNvPicPr>
            <p:nvPr/>
          </p:nvPicPr>
          <p:blipFill rotWithShape="1">
            <a:blip r:embed="rId2"/>
            <a:srcRect l="21901" t="45585" r="24108" b="25050"/>
            <a:stretch/>
          </p:blipFill>
          <p:spPr>
            <a:xfrm>
              <a:off x="2467428" y="5097796"/>
              <a:ext cx="4876800" cy="1491253"/>
            </a:xfrm>
            <a:prstGeom prst="rect">
              <a:avLst/>
            </a:prstGeom>
          </p:spPr>
        </p:pic>
        <p:sp>
          <p:nvSpPr>
            <p:cNvPr id="6" name="Rectangle 5"/>
            <p:cNvSpPr/>
            <p:nvPr/>
          </p:nvSpPr>
          <p:spPr>
            <a:xfrm>
              <a:off x="6066971" y="5097796"/>
              <a:ext cx="1277257" cy="304800"/>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a:p>
          </p:txBody>
        </p:sp>
      </p:grpSp>
      <p:sp>
        <p:nvSpPr>
          <p:cNvPr id="8" name="Rectangle 7"/>
          <p:cNvSpPr/>
          <p:nvPr/>
        </p:nvSpPr>
        <p:spPr>
          <a:xfrm>
            <a:off x="538424" y="2002971"/>
            <a:ext cx="9260115" cy="2308324"/>
          </a:xfrm>
          <a:prstGeom prst="rect">
            <a:avLst/>
          </a:prstGeom>
        </p:spPr>
        <p:txBody>
          <a:bodyPr wrap="square">
            <a:spAutoFit/>
          </a:bodyPr>
          <a:lstStyle/>
          <a:p>
            <a:r>
              <a:rPr lang="en-ZA" dirty="0"/>
              <a:t>A variety of modelling tools and techniques may be employed:</a:t>
            </a:r>
          </a:p>
          <a:p>
            <a:pPr lvl="1"/>
            <a:r>
              <a:rPr lang="en-ZA" b="1" dirty="0">
                <a:solidFill>
                  <a:schemeClr val="accent4">
                    <a:lumMod val="75000"/>
                  </a:schemeClr>
                </a:solidFill>
              </a:rPr>
              <a:t>Activity Models</a:t>
            </a:r>
            <a:r>
              <a:rPr lang="en-ZA" dirty="0"/>
              <a:t> (also called </a:t>
            </a:r>
            <a:r>
              <a:rPr lang="en-ZA" b="1" dirty="0">
                <a:solidFill>
                  <a:schemeClr val="accent4">
                    <a:lumMod val="75000"/>
                  </a:schemeClr>
                </a:solidFill>
              </a:rPr>
              <a:t>Business Process Models</a:t>
            </a:r>
            <a:r>
              <a:rPr lang="en-ZA" dirty="0"/>
              <a:t>) :  describe the functions associated with the enterprise's business activities, the data and/or information exchanged between activities.</a:t>
            </a:r>
          </a:p>
          <a:p>
            <a:pPr lvl="1"/>
            <a:r>
              <a:rPr lang="en-ZA" b="1" dirty="0">
                <a:solidFill>
                  <a:schemeClr val="accent4">
                    <a:lumMod val="75000"/>
                  </a:schemeClr>
                </a:solidFill>
              </a:rPr>
              <a:t>Use-Case Models</a:t>
            </a:r>
            <a:r>
              <a:rPr lang="en-ZA" b="1" dirty="0"/>
              <a:t>:</a:t>
            </a:r>
            <a:r>
              <a:rPr lang="en-ZA" dirty="0"/>
              <a:t> can describe either business processes or systems functions, depending on the focus of the modelling effort.</a:t>
            </a:r>
          </a:p>
          <a:p>
            <a:pPr lvl="1"/>
            <a:r>
              <a:rPr lang="en-ZA" b="1" dirty="0">
                <a:solidFill>
                  <a:schemeClr val="accent4">
                    <a:lumMod val="75000"/>
                  </a:schemeClr>
                </a:solidFill>
              </a:rPr>
              <a:t>Class Models </a:t>
            </a:r>
            <a:r>
              <a:rPr lang="en-ZA" b="1" dirty="0"/>
              <a:t>:</a:t>
            </a:r>
            <a:r>
              <a:rPr lang="en-ZA" dirty="0"/>
              <a:t> describes static information and relationships between information. </a:t>
            </a:r>
          </a:p>
          <a:p>
            <a:endParaRPr lang="en-ZA" dirty="0"/>
          </a:p>
        </p:txBody>
      </p:sp>
    </p:spTree>
    <p:extLst>
      <p:ext uri="{BB962C8B-B14F-4D97-AF65-F5344CB8AC3E}">
        <p14:creationId xmlns:p14="http://schemas.microsoft.com/office/powerpoint/2010/main" val="2986449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Architecture Repository</a:t>
            </a:r>
          </a:p>
        </p:txBody>
      </p:sp>
      <p:sp>
        <p:nvSpPr>
          <p:cNvPr id="3" name="Content Placeholder 2"/>
          <p:cNvSpPr>
            <a:spLocks noGrp="1"/>
          </p:cNvSpPr>
          <p:nvPr>
            <p:ph idx="1"/>
          </p:nvPr>
        </p:nvSpPr>
        <p:spPr>
          <a:xfrm>
            <a:off x="162180" y="1578447"/>
            <a:ext cx="9636359" cy="3733781"/>
          </a:xfrm>
        </p:spPr>
        <p:txBody>
          <a:bodyPr>
            <a:normAutofit/>
          </a:bodyPr>
          <a:lstStyle/>
          <a:p>
            <a:r>
              <a:rPr lang="en-ZA" sz="2000" dirty="0"/>
              <a:t>As part of Phase B, the architecture team will need to consider what relevant Business Architecture resources are available from the Architecture </a:t>
            </a:r>
            <a:r>
              <a:rPr lang="en-ZA" sz="2000" dirty="0" smtClean="0"/>
              <a:t>Repository. In Particular:</a:t>
            </a:r>
          </a:p>
          <a:p>
            <a:pPr lvl="1"/>
            <a:r>
              <a:rPr lang="en-ZA" sz="2000" dirty="0"/>
              <a:t>Generic business models relevant to the organization's industry </a:t>
            </a:r>
            <a:r>
              <a:rPr lang="en-ZA" sz="2000" dirty="0" smtClean="0"/>
              <a:t>sector. </a:t>
            </a:r>
            <a:r>
              <a:rPr lang="en-ZA" sz="2000" dirty="0"/>
              <a:t>These are "Industry Architectures", in terms of the Enterprise Continuum</a:t>
            </a:r>
            <a:r>
              <a:rPr lang="en-ZA" sz="2000" dirty="0" smtClean="0"/>
              <a:t>.</a:t>
            </a:r>
          </a:p>
          <a:p>
            <a:pPr lvl="1"/>
            <a:r>
              <a:rPr lang="en-ZA" sz="2000" dirty="0"/>
              <a:t>Business models relevant to common high-level business domains</a:t>
            </a:r>
            <a:r>
              <a:rPr lang="en-ZA" sz="2000" dirty="0" smtClean="0"/>
              <a:t>.</a:t>
            </a:r>
          </a:p>
          <a:p>
            <a:pPr lvl="1"/>
            <a:r>
              <a:rPr lang="en-ZA" sz="2000" dirty="0"/>
              <a:t>Enterprise-specific building blocks (process components, business rules, job descriptions, etc.).</a:t>
            </a:r>
          </a:p>
          <a:p>
            <a:pPr lvl="1"/>
            <a:endParaRPr lang="en-ZA" sz="1800" dirty="0" smtClean="0"/>
          </a:p>
          <a:p>
            <a:pPr lvl="1"/>
            <a:endParaRPr lang="en-ZA" sz="1800" dirty="0" smtClean="0"/>
          </a:p>
          <a:p>
            <a:endParaRPr lang="en-ZA" sz="2000"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527788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The Architecture Repository</a:t>
            </a:r>
          </a:p>
        </p:txBody>
      </p:sp>
      <p:sp>
        <p:nvSpPr>
          <p:cNvPr id="3" name="Content Placeholder 2"/>
          <p:cNvSpPr>
            <a:spLocks noGrp="1"/>
          </p:cNvSpPr>
          <p:nvPr>
            <p:ph idx="1"/>
          </p:nvPr>
        </p:nvSpPr>
        <p:spPr>
          <a:xfrm>
            <a:off x="162180" y="899884"/>
            <a:ext cx="9794620" cy="6103256"/>
          </a:xfrm>
        </p:spPr>
        <p:txBody>
          <a:bodyPr>
            <a:normAutofit/>
          </a:bodyPr>
          <a:lstStyle/>
          <a:p>
            <a:r>
              <a:rPr lang="en-ZA" dirty="0"/>
              <a:t>Supporting the Enterprise Continuum is the concept of an </a:t>
            </a:r>
            <a:r>
              <a:rPr lang="en-ZA" dirty="0" smtClean="0"/>
              <a:t>Architecture Repository </a:t>
            </a:r>
            <a:r>
              <a:rPr lang="en-ZA" dirty="0"/>
              <a:t>which can be used to store different classes of architectural </a:t>
            </a:r>
            <a:r>
              <a:rPr lang="en-ZA" dirty="0" smtClean="0"/>
              <a:t>output at </a:t>
            </a:r>
            <a:r>
              <a:rPr lang="en-ZA" dirty="0"/>
              <a:t>different levels of abstraction, created by the ADM</a:t>
            </a:r>
            <a:r>
              <a:rPr lang="en-ZA" dirty="0" smtClean="0"/>
              <a:t>.</a:t>
            </a:r>
          </a:p>
          <a:p>
            <a:pPr marL="0" indent="0">
              <a:buNone/>
            </a:pPr>
            <a:r>
              <a:rPr lang="en-ZA" dirty="0"/>
              <a:t>The major components within an Architecture Repository are as follows</a:t>
            </a:r>
            <a:r>
              <a:rPr lang="en-ZA" dirty="0" smtClean="0"/>
              <a:t>:</a:t>
            </a:r>
          </a:p>
          <a:p>
            <a:r>
              <a:rPr lang="en-ZA" dirty="0"/>
              <a:t>The </a:t>
            </a:r>
            <a:r>
              <a:rPr lang="en-ZA" b="1" dirty="0">
                <a:solidFill>
                  <a:schemeClr val="accent4"/>
                </a:solidFill>
              </a:rPr>
              <a:t>Architecture </a:t>
            </a:r>
            <a:r>
              <a:rPr lang="en-ZA" b="1" dirty="0" err="1">
                <a:solidFill>
                  <a:schemeClr val="accent4"/>
                </a:solidFill>
              </a:rPr>
              <a:t>Metamodel</a:t>
            </a:r>
            <a:r>
              <a:rPr lang="en-ZA" b="1" dirty="0">
                <a:solidFill>
                  <a:schemeClr val="accent4"/>
                </a:solidFill>
              </a:rPr>
              <a:t> </a:t>
            </a:r>
            <a:r>
              <a:rPr lang="en-ZA" dirty="0"/>
              <a:t>describes the organizationally </a:t>
            </a:r>
            <a:r>
              <a:rPr lang="en-ZA" dirty="0" smtClean="0"/>
              <a:t>tailored application </a:t>
            </a:r>
            <a:r>
              <a:rPr lang="en-ZA" dirty="0"/>
              <a:t>of an architecture framework, including a </a:t>
            </a:r>
            <a:r>
              <a:rPr lang="en-ZA" dirty="0" err="1"/>
              <a:t>metamodel</a:t>
            </a:r>
            <a:r>
              <a:rPr lang="en-ZA" dirty="0"/>
              <a:t> </a:t>
            </a:r>
            <a:r>
              <a:rPr lang="en-ZA" dirty="0" smtClean="0"/>
              <a:t>for architecture </a:t>
            </a:r>
            <a:r>
              <a:rPr lang="en-ZA" dirty="0"/>
              <a:t>content</a:t>
            </a:r>
            <a:r>
              <a:rPr lang="en-ZA" dirty="0" smtClean="0"/>
              <a:t>.</a:t>
            </a:r>
          </a:p>
          <a:p>
            <a:r>
              <a:rPr lang="en-ZA" dirty="0"/>
              <a:t>The </a:t>
            </a:r>
            <a:r>
              <a:rPr lang="en-ZA" b="1" dirty="0">
                <a:solidFill>
                  <a:schemeClr val="accent4"/>
                </a:solidFill>
              </a:rPr>
              <a:t>Architecture Capability </a:t>
            </a:r>
            <a:r>
              <a:rPr lang="en-ZA" dirty="0"/>
              <a:t>defines the parameters, structures, </a:t>
            </a:r>
            <a:r>
              <a:rPr lang="en-ZA" dirty="0" smtClean="0"/>
              <a:t>and processes </a:t>
            </a:r>
            <a:r>
              <a:rPr lang="en-ZA" dirty="0"/>
              <a:t>that support governance of the Architecture Repository</a:t>
            </a:r>
            <a:r>
              <a:rPr lang="en-ZA" dirty="0" smtClean="0"/>
              <a:t>.</a:t>
            </a:r>
          </a:p>
          <a:p>
            <a:r>
              <a:rPr lang="en-ZA" dirty="0"/>
              <a:t>The </a:t>
            </a:r>
            <a:r>
              <a:rPr lang="en-ZA" b="1" dirty="0">
                <a:solidFill>
                  <a:schemeClr val="accent4"/>
                </a:solidFill>
              </a:rPr>
              <a:t>Architecture Landscape </a:t>
            </a:r>
            <a:r>
              <a:rPr lang="en-ZA" dirty="0"/>
              <a:t>shows an architectural view of the </a:t>
            </a:r>
            <a:r>
              <a:rPr lang="en-ZA" dirty="0" smtClean="0"/>
              <a:t>building blocks </a:t>
            </a:r>
            <a:r>
              <a:rPr lang="en-ZA" dirty="0"/>
              <a:t>that are in use within the organization today (e.g., a list of </a:t>
            </a:r>
            <a:r>
              <a:rPr lang="en-ZA" dirty="0" smtClean="0"/>
              <a:t>the live </a:t>
            </a:r>
            <a:r>
              <a:rPr lang="en-ZA" dirty="0"/>
              <a:t>applications). The landscape is likely to exist at multiple levels </a:t>
            </a:r>
            <a:r>
              <a:rPr lang="en-ZA" dirty="0" smtClean="0"/>
              <a:t>of abstraction </a:t>
            </a:r>
            <a:r>
              <a:rPr lang="en-ZA" dirty="0"/>
              <a:t>to suit different architecture objectives</a:t>
            </a:r>
            <a:r>
              <a:rPr lang="en-ZA" dirty="0" smtClean="0"/>
              <a:t>.</a:t>
            </a:r>
          </a:p>
          <a:p>
            <a:r>
              <a:rPr lang="en-ZA" dirty="0"/>
              <a:t>The </a:t>
            </a:r>
            <a:r>
              <a:rPr lang="en-ZA" b="1" dirty="0">
                <a:solidFill>
                  <a:schemeClr val="accent4"/>
                </a:solidFill>
              </a:rPr>
              <a:t>Standards Information Base (SIB</a:t>
            </a:r>
            <a:r>
              <a:rPr lang="en-ZA" b="1" dirty="0" smtClean="0">
                <a:solidFill>
                  <a:schemeClr val="accent4"/>
                </a:solidFill>
              </a:rPr>
              <a:t>)</a:t>
            </a:r>
            <a:r>
              <a:rPr lang="en-ZA" dirty="0" smtClean="0">
                <a:solidFill>
                  <a:schemeClr val="accent4"/>
                </a:solidFill>
              </a:rPr>
              <a:t> </a:t>
            </a:r>
            <a:r>
              <a:rPr lang="en-ZA" dirty="0"/>
              <a:t>captures the standards </a:t>
            </a:r>
            <a:r>
              <a:rPr lang="en-ZA" dirty="0" smtClean="0"/>
              <a:t>with which </a:t>
            </a:r>
            <a:r>
              <a:rPr lang="en-ZA" dirty="0"/>
              <a:t>new </a:t>
            </a:r>
            <a:r>
              <a:rPr lang="en-ZA" dirty="0" smtClean="0"/>
              <a:t>architectures </a:t>
            </a:r>
            <a:r>
              <a:rPr lang="en-ZA" dirty="0"/>
              <a:t>must comply, which may include </a:t>
            </a:r>
            <a:r>
              <a:rPr lang="en-ZA" dirty="0" smtClean="0"/>
              <a:t>industry standards</a:t>
            </a:r>
            <a:r>
              <a:rPr lang="en-ZA" dirty="0"/>
              <a:t>, selected products and services from suppliers, or </a:t>
            </a:r>
            <a:r>
              <a:rPr lang="en-ZA" dirty="0" smtClean="0"/>
              <a:t>shared services </a:t>
            </a:r>
            <a:r>
              <a:rPr lang="en-ZA" dirty="0"/>
              <a:t>already deployed within the organization</a:t>
            </a:r>
            <a:r>
              <a:rPr lang="en-ZA" dirty="0" smtClean="0"/>
              <a:t>.</a:t>
            </a:r>
          </a:p>
          <a:p>
            <a:r>
              <a:rPr lang="en-ZA" dirty="0"/>
              <a:t>The </a:t>
            </a:r>
            <a:r>
              <a:rPr lang="en-ZA" b="1" dirty="0">
                <a:solidFill>
                  <a:schemeClr val="accent4"/>
                </a:solidFill>
              </a:rPr>
              <a:t>Reference Library </a:t>
            </a:r>
            <a:r>
              <a:rPr lang="en-ZA" dirty="0"/>
              <a:t>provides guidelines, templates, patterns, </a:t>
            </a:r>
            <a:r>
              <a:rPr lang="en-ZA" dirty="0" smtClean="0"/>
              <a:t>and other </a:t>
            </a:r>
            <a:r>
              <a:rPr lang="en-ZA" dirty="0"/>
              <a:t>forms of reference material that can be leveraged in order </a:t>
            </a:r>
            <a:r>
              <a:rPr lang="en-ZA" dirty="0" smtClean="0"/>
              <a:t>to accelerate </a:t>
            </a:r>
            <a:r>
              <a:rPr lang="en-ZA" dirty="0"/>
              <a:t>the creation of new architectures for the enterprise</a:t>
            </a:r>
            <a:r>
              <a:rPr lang="en-ZA" dirty="0" smtClean="0"/>
              <a:t>.</a:t>
            </a:r>
          </a:p>
          <a:p>
            <a:r>
              <a:rPr lang="en-ZA" dirty="0"/>
              <a:t>The </a:t>
            </a:r>
            <a:r>
              <a:rPr lang="en-ZA" b="1" dirty="0">
                <a:solidFill>
                  <a:schemeClr val="accent4"/>
                </a:solidFill>
              </a:rPr>
              <a:t>Governance Log </a:t>
            </a:r>
            <a:r>
              <a:rPr lang="en-ZA" dirty="0"/>
              <a:t>provides a record of governance activity across </a:t>
            </a:r>
            <a:r>
              <a:rPr lang="en-ZA" dirty="0" smtClean="0"/>
              <a:t>the enterprise</a:t>
            </a:r>
            <a:r>
              <a:rPr lang="en-ZA"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2820396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The Architecture Repository</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5" name="Picture 4"/>
          <p:cNvPicPr>
            <a:picLocks noChangeAspect="1"/>
          </p:cNvPicPr>
          <p:nvPr/>
        </p:nvPicPr>
        <p:blipFill rotWithShape="1">
          <a:blip r:embed="rId2"/>
          <a:srcRect l="20562" t="11656" r="20650" b="6002"/>
          <a:stretch/>
        </p:blipFill>
        <p:spPr>
          <a:xfrm>
            <a:off x="636000" y="834571"/>
            <a:ext cx="7649028" cy="6023429"/>
          </a:xfrm>
          <a:prstGeom prst="rect">
            <a:avLst/>
          </a:prstGeom>
        </p:spPr>
      </p:pic>
    </p:spTree>
    <p:extLst>
      <p:ext uri="{BB962C8B-B14F-4D97-AF65-F5344CB8AC3E}">
        <p14:creationId xmlns:p14="http://schemas.microsoft.com/office/powerpoint/2010/main" val="379508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597709"/>
            <a:ext cx="8596668" cy="1320800"/>
          </a:xfrm>
        </p:spPr>
        <p:txBody>
          <a:bodyPr/>
          <a:lstStyle/>
          <a:p>
            <a:r>
              <a:rPr lang="en-ZA" dirty="0"/>
              <a:t>Phase B Steps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34</a:t>
            </a:fld>
            <a:endParaRPr lang="en-US" dirty="0"/>
          </a:p>
        </p:txBody>
      </p:sp>
      <p:sp>
        <p:nvSpPr>
          <p:cNvPr id="7" name="Rectangular Callout 6"/>
          <p:cNvSpPr/>
          <p:nvPr/>
        </p:nvSpPr>
        <p:spPr>
          <a:xfrm>
            <a:off x="4494727" y="914401"/>
            <a:ext cx="5988676" cy="5674648"/>
          </a:xfrm>
          <a:prstGeom prst="wedgeRectCallout">
            <a:avLst>
              <a:gd name="adj1" fmla="val -75712"/>
              <a:gd name="adj2" fmla="val 9332"/>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2" y="2562897"/>
            <a:ext cx="3850783" cy="4295104"/>
          </a:xfrm>
          <a:prstGeom prst="rect">
            <a:avLst/>
          </a:prstGeom>
        </p:spPr>
      </p:pic>
      <p:sp>
        <p:nvSpPr>
          <p:cNvPr id="8" name="Rectangle 7"/>
          <p:cNvSpPr/>
          <p:nvPr/>
        </p:nvSpPr>
        <p:spPr>
          <a:xfrm>
            <a:off x="4552682" y="990086"/>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1. Select reference models, viewpoints, and tools</a:t>
            </a:r>
          </a:p>
        </p:txBody>
      </p:sp>
      <p:sp>
        <p:nvSpPr>
          <p:cNvPr id="9" name="Rectangle 8"/>
          <p:cNvSpPr/>
          <p:nvPr/>
        </p:nvSpPr>
        <p:spPr>
          <a:xfrm>
            <a:off x="4552682" y="1609852"/>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Develop Baseline </a:t>
            </a:r>
            <a:r>
              <a:rPr lang="en-ZA" b="1" dirty="0">
                <a:solidFill>
                  <a:schemeClr val="accent2">
                    <a:lumMod val="60000"/>
                    <a:lumOff val="40000"/>
                  </a:schemeClr>
                </a:solidFill>
              </a:rPr>
              <a:t>Business</a:t>
            </a:r>
            <a:r>
              <a:rPr lang="en-ZA" b="1" dirty="0"/>
              <a:t> </a:t>
            </a:r>
            <a:r>
              <a:rPr lang="en-ZA" dirty="0"/>
              <a:t>Architecture Description</a:t>
            </a:r>
          </a:p>
        </p:txBody>
      </p:sp>
      <p:sp>
        <p:nvSpPr>
          <p:cNvPr id="10" name="Rectangle 9"/>
          <p:cNvSpPr/>
          <p:nvPr/>
        </p:nvSpPr>
        <p:spPr>
          <a:xfrm>
            <a:off x="4560562" y="2242499"/>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Develop Target </a:t>
            </a:r>
            <a:r>
              <a:rPr lang="en-ZA" b="1" dirty="0">
                <a:solidFill>
                  <a:schemeClr val="accent2">
                    <a:lumMod val="60000"/>
                    <a:lumOff val="40000"/>
                  </a:schemeClr>
                </a:solidFill>
              </a:rPr>
              <a:t>Business</a:t>
            </a:r>
            <a:r>
              <a:rPr lang="en-ZA" b="1" dirty="0"/>
              <a:t> </a:t>
            </a:r>
            <a:r>
              <a:rPr lang="en-ZA" dirty="0"/>
              <a:t>Architecture Description</a:t>
            </a:r>
          </a:p>
        </p:txBody>
      </p:sp>
      <p:sp>
        <p:nvSpPr>
          <p:cNvPr id="11" name="Rectangle 10"/>
          <p:cNvSpPr/>
          <p:nvPr/>
        </p:nvSpPr>
        <p:spPr>
          <a:xfrm>
            <a:off x="4560562" y="286227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a:t>4. Perform gap analysis</a:t>
            </a:r>
            <a:endParaRPr lang="en-ZA" dirty="0"/>
          </a:p>
        </p:txBody>
      </p:sp>
      <p:sp>
        <p:nvSpPr>
          <p:cNvPr id="12" name="Rectangle 11"/>
          <p:cNvSpPr/>
          <p:nvPr/>
        </p:nvSpPr>
        <p:spPr>
          <a:xfrm>
            <a:off x="4552682" y="3499859"/>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a:t>5. Define roadmap components</a:t>
            </a:r>
            <a:endParaRPr lang="en-ZA" dirty="0"/>
          </a:p>
        </p:txBody>
      </p:sp>
      <p:sp>
        <p:nvSpPr>
          <p:cNvPr id="13" name="Rectangle 12"/>
          <p:cNvSpPr/>
          <p:nvPr/>
        </p:nvSpPr>
        <p:spPr>
          <a:xfrm>
            <a:off x="4552682" y="4119625"/>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Resolve impacts across </a:t>
            </a:r>
            <a:r>
              <a:rPr lang="en-ZA" dirty="0" smtClean="0"/>
              <a:t>the Architecture </a:t>
            </a:r>
            <a:r>
              <a:rPr lang="en-ZA" dirty="0"/>
              <a:t>Landscape</a:t>
            </a:r>
          </a:p>
        </p:txBody>
      </p:sp>
      <p:sp>
        <p:nvSpPr>
          <p:cNvPr id="14" name="Rectangle 13"/>
          <p:cNvSpPr/>
          <p:nvPr/>
        </p:nvSpPr>
        <p:spPr>
          <a:xfrm>
            <a:off x="4560562" y="4752272"/>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7. Conduct formal stakeholder review</a:t>
            </a:r>
          </a:p>
        </p:txBody>
      </p:sp>
      <p:sp>
        <p:nvSpPr>
          <p:cNvPr id="15" name="Rectangle 14"/>
          <p:cNvSpPr/>
          <p:nvPr/>
        </p:nvSpPr>
        <p:spPr>
          <a:xfrm>
            <a:off x="4560562" y="5372044"/>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8. Finalize the </a:t>
            </a:r>
            <a:r>
              <a:rPr lang="en-ZA" b="1" dirty="0" smtClean="0">
                <a:solidFill>
                  <a:schemeClr val="accent2">
                    <a:lumMod val="60000"/>
                    <a:lumOff val="40000"/>
                  </a:schemeClr>
                </a:solidFill>
              </a:rPr>
              <a:t>Business </a:t>
            </a:r>
            <a:r>
              <a:rPr lang="en-ZA" dirty="0" smtClean="0"/>
              <a:t>Architecture</a:t>
            </a:r>
            <a:endParaRPr lang="en-ZA" dirty="0"/>
          </a:p>
        </p:txBody>
      </p:sp>
      <p:sp>
        <p:nvSpPr>
          <p:cNvPr id="16" name="Rectangle 15"/>
          <p:cNvSpPr/>
          <p:nvPr/>
        </p:nvSpPr>
        <p:spPr>
          <a:xfrm>
            <a:off x="4560562" y="5987008"/>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9. Create </a:t>
            </a:r>
            <a:r>
              <a:rPr lang="en-ZA" dirty="0" smtClean="0"/>
              <a:t>Architecture Definition </a:t>
            </a:r>
            <a:r>
              <a:rPr lang="en-ZA" dirty="0"/>
              <a:t>Document</a:t>
            </a:r>
          </a:p>
        </p:txBody>
      </p:sp>
      <p:sp>
        <p:nvSpPr>
          <p:cNvPr id="17" name="Rectangle 16"/>
          <p:cNvSpPr/>
          <p:nvPr/>
        </p:nvSpPr>
        <p:spPr>
          <a:xfrm>
            <a:off x="459347" y="1281108"/>
            <a:ext cx="3880834" cy="1169551"/>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a:t>
            </a:r>
            <a:r>
              <a:rPr lang="en-ZA" sz="1400" dirty="0">
                <a:latin typeface="ArialMT"/>
              </a:rPr>
              <a:t>situation</a:t>
            </a:r>
            <a:r>
              <a:rPr lang="en-ZA" sz="1400" dirty="0" smtClean="0">
                <a:latin typeface="ArialMT"/>
              </a:rPr>
              <a:t>. In </a:t>
            </a:r>
            <a:r>
              <a:rPr lang="en-ZA" sz="1400" dirty="0">
                <a:latin typeface="ArialMT"/>
              </a:rPr>
              <a:t>particular you </a:t>
            </a:r>
            <a:r>
              <a:rPr lang="en-ZA" sz="1400" dirty="0" smtClean="0">
                <a:latin typeface="ArialMT"/>
              </a:rPr>
              <a:t>should determine </a:t>
            </a:r>
            <a:r>
              <a:rPr lang="en-ZA" sz="1400" dirty="0">
                <a:latin typeface="ArialMT"/>
              </a:rPr>
              <a:t>whether it </a:t>
            </a:r>
            <a:r>
              <a:rPr lang="en-ZA" sz="1400" dirty="0" smtClean="0">
                <a:latin typeface="ArialMT"/>
              </a:rPr>
              <a:t>is appropriate </a:t>
            </a:r>
            <a:r>
              <a:rPr lang="en-ZA" sz="1400" dirty="0">
                <a:latin typeface="ArialMT"/>
              </a:rPr>
              <a:t>to do </a:t>
            </a:r>
            <a:r>
              <a:rPr lang="en-ZA" sz="1400" dirty="0" smtClean="0">
                <a:latin typeface="ArialMT"/>
              </a:rPr>
              <a:t>the Baseline Business Architecture </a:t>
            </a:r>
            <a:r>
              <a:rPr lang="en-ZA" sz="1400" dirty="0">
                <a:latin typeface="ArialMT"/>
              </a:rPr>
              <a:t>or </a:t>
            </a:r>
            <a:r>
              <a:rPr lang="en-ZA" sz="1400" dirty="0" smtClean="0">
                <a:latin typeface="ArialMT"/>
              </a:rPr>
              <a:t>Target Business Architecture development </a:t>
            </a:r>
            <a:r>
              <a:rPr lang="en-ZA" sz="1400" dirty="0">
                <a:latin typeface="ArialMT"/>
              </a:rPr>
              <a:t>first</a:t>
            </a:r>
            <a:endParaRPr lang="en-ZA" sz="4000" dirty="0"/>
          </a:p>
        </p:txBody>
      </p:sp>
    </p:spTree>
    <p:extLst>
      <p:ext uri="{BB962C8B-B14F-4D97-AF65-F5344CB8AC3E}">
        <p14:creationId xmlns:p14="http://schemas.microsoft.com/office/powerpoint/2010/main" val="3070111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ZA" dirty="0"/>
              <a:t>D</a:t>
            </a:r>
            <a:r>
              <a:rPr lang="en-ZA" dirty="0" smtClean="0"/>
              <a:t>escribes </a:t>
            </a:r>
            <a:r>
              <a:rPr lang="en-ZA" dirty="0"/>
              <a:t>the development </a:t>
            </a:r>
            <a:r>
              <a:rPr lang="en-ZA" dirty="0" smtClean="0"/>
              <a:t>of Information </a:t>
            </a:r>
            <a:r>
              <a:rPr lang="en-ZA" dirty="0"/>
              <a:t>Systems Architectures for an architecture project, including </a:t>
            </a:r>
            <a:r>
              <a:rPr lang="en-ZA" dirty="0" smtClean="0"/>
              <a:t>the development </a:t>
            </a:r>
            <a:r>
              <a:rPr lang="en-ZA" dirty="0"/>
              <a:t>of Data and Application Architectures.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sp>
        <p:nvSpPr>
          <p:cNvPr id="6" name="TextBox 5">
            <a:hlinkClick r:id="rId2"/>
          </p:cNvPr>
          <p:cNvSpPr txBox="1"/>
          <p:nvPr/>
        </p:nvSpPr>
        <p:spPr>
          <a:xfrm>
            <a:off x="117303" y="-236265"/>
            <a:ext cx="2018501" cy="3770263"/>
          </a:xfrm>
          <a:prstGeom prst="rect">
            <a:avLst/>
          </a:prstGeom>
          <a:noFill/>
        </p:spPr>
        <p:txBody>
          <a:bodyPr wrap="none" rtlCol="0">
            <a:spAutoFit/>
          </a:bodyPr>
          <a:lstStyle/>
          <a:p>
            <a:r>
              <a:rPr lang="en-ZA" sz="23900" dirty="0" smtClean="0">
                <a:solidFill>
                  <a:schemeClr val="bg1">
                    <a:lumMod val="75000"/>
                  </a:schemeClr>
                </a:solidFill>
                <a:effectLst>
                  <a:outerShdw blurRad="38100" dist="38100" dir="2700000" algn="tl">
                    <a:srgbClr val="000000">
                      <a:alpha val="43137"/>
                    </a:srgbClr>
                  </a:outerShdw>
                </a:effectLst>
              </a:rPr>
              <a:t>C</a:t>
            </a:r>
            <a:endParaRPr lang="en-ZA" sz="23900" dirty="0">
              <a:solidFill>
                <a:schemeClr val="bg1">
                  <a:lumMod val="7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2110156" y="-38100"/>
            <a:ext cx="8596668" cy="3403600"/>
          </a:xfrm>
        </p:spPr>
        <p:txBody>
          <a:bodyPr/>
          <a:lstStyle/>
          <a:p>
            <a:r>
              <a:rPr lang="en-ZA" dirty="0" smtClean="0"/>
              <a:t>Information Systems Architectures</a:t>
            </a:r>
            <a:endParaRPr lang="en-ZA" dirty="0"/>
          </a:p>
        </p:txBody>
      </p:sp>
    </p:spTree>
    <p:extLst>
      <p:ext uri="{BB962C8B-B14F-4D97-AF65-F5344CB8AC3E}">
        <p14:creationId xmlns:p14="http://schemas.microsoft.com/office/powerpoint/2010/main" val="269831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Objective</a:t>
            </a:r>
            <a:endParaRPr lang="en-ZA" dirty="0"/>
          </a:p>
        </p:txBody>
      </p:sp>
      <p:sp>
        <p:nvSpPr>
          <p:cNvPr id="3" name="Content Placeholder 2"/>
          <p:cNvSpPr>
            <a:spLocks noGrp="1"/>
          </p:cNvSpPr>
          <p:nvPr>
            <p:ph idx="1"/>
          </p:nvPr>
        </p:nvSpPr>
        <p:spPr>
          <a:xfrm>
            <a:off x="162180" y="2022597"/>
            <a:ext cx="9636359" cy="3129566"/>
          </a:xfrm>
        </p:spPr>
        <p:txBody>
          <a:bodyPr>
            <a:normAutofit/>
          </a:bodyPr>
          <a:lstStyle/>
          <a:p>
            <a:r>
              <a:rPr lang="en-ZA" dirty="0"/>
              <a:t>Develop the Target Information Systems (Data and Application) Architecture, describing how the enterprise's Information Systems Architecture will enable the Business Architecture and the Architecture Vision, in a way that addresses the Request for Architecture Work and stakeholder </a:t>
            </a:r>
            <a:r>
              <a:rPr lang="en-ZA" dirty="0" smtClean="0"/>
              <a:t>concerns.</a:t>
            </a:r>
          </a:p>
          <a:p>
            <a:r>
              <a:rPr lang="en-ZA" dirty="0"/>
              <a:t>Identify candidate Architecture Roadmap components based upon gaps between the Baseline and Target Information Systems (Data and Application) </a:t>
            </a:r>
            <a:r>
              <a:rPr lang="en-ZA" dirty="0" smtClean="0"/>
              <a:t>Architectures.</a:t>
            </a:r>
            <a:endParaRPr lang="en-ZA" dirty="0"/>
          </a:p>
          <a:p>
            <a:endParaRPr lang="en-ZA" dirty="0"/>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8285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Data Architecture part of Phase </a:t>
            </a:r>
            <a:r>
              <a:rPr lang="en-ZA" dirty="0" smtClean="0"/>
              <a:t>C</a:t>
            </a:r>
            <a:br>
              <a:rPr lang="en-ZA" dirty="0" smtClean="0"/>
            </a:br>
            <a:r>
              <a:rPr lang="en-ZA" dirty="0" smtClean="0"/>
              <a:t>(Objectives)</a:t>
            </a:r>
            <a:endParaRPr lang="en-ZA" dirty="0"/>
          </a:p>
        </p:txBody>
      </p:sp>
      <p:sp>
        <p:nvSpPr>
          <p:cNvPr id="3" name="Content Placeholder 2"/>
          <p:cNvSpPr>
            <a:spLocks noGrp="1"/>
          </p:cNvSpPr>
          <p:nvPr>
            <p:ph idx="1"/>
          </p:nvPr>
        </p:nvSpPr>
        <p:spPr>
          <a:xfrm>
            <a:off x="321837" y="2188048"/>
            <a:ext cx="9636359" cy="2064638"/>
          </a:xfrm>
        </p:spPr>
        <p:txBody>
          <a:bodyPr/>
          <a:lstStyle/>
          <a:p>
            <a:r>
              <a:rPr lang="en-ZA" dirty="0"/>
              <a:t>Develop the Target Data Architecture that enables the Business Architecture and the Architecture Vision, while addressing the Request for Architecture Work and stakeholder concerns</a:t>
            </a:r>
          </a:p>
          <a:p>
            <a:r>
              <a:rPr lang="en-ZA" dirty="0"/>
              <a:t>Identify candidate Architecture Roadmap components based upon gaps between the Baseline and Target Data Architectures</a:t>
            </a:r>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68238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Key Considerations for Data Architecture</a:t>
            </a:r>
          </a:p>
        </p:txBody>
      </p:sp>
      <p:sp>
        <p:nvSpPr>
          <p:cNvPr id="3" name="Content Placeholder 2"/>
          <p:cNvSpPr>
            <a:spLocks noGrp="1"/>
          </p:cNvSpPr>
          <p:nvPr>
            <p:ph idx="1"/>
          </p:nvPr>
        </p:nvSpPr>
        <p:spPr>
          <a:xfrm>
            <a:off x="162180" y="2216776"/>
            <a:ext cx="9636359" cy="4641223"/>
          </a:xfrm>
        </p:spPr>
        <p:txBody>
          <a:bodyPr/>
          <a:lstStyle/>
          <a:p>
            <a:r>
              <a:rPr lang="en-ZA" dirty="0"/>
              <a:t>A clear definition of which application components in the landscape will serve as the system of record or reference for enterprise master </a:t>
            </a:r>
            <a:r>
              <a:rPr lang="en-ZA" dirty="0" smtClean="0"/>
              <a:t>data.</a:t>
            </a:r>
            <a:endParaRPr lang="en-ZA" dirty="0"/>
          </a:p>
          <a:p>
            <a:r>
              <a:rPr lang="en-ZA" dirty="0"/>
              <a:t>Will there be an enterprise-wide standard that all application components, including software packages, need to </a:t>
            </a:r>
            <a:r>
              <a:rPr lang="en-ZA" dirty="0" smtClean="0"/>
              <a:t>adopt?</a:t>
            </a:r>
          </a:p>
          <a:p>
            <a:r>
              <a:rPr lang="en-ZA" dirty="0"/>
              <a:t>Clearly understand how data entities are utilized by business functions, processes, and </a:t>
            </a:r>
            <a:r>
              <a:rPr lang="en-ZA" dirty="0" smtClean="0"/>
              <a:t>services.</a:t>
            </a:r>
            <a:endParaRPr lang="en-ZA" dirty="0"/>
          </a:p>
          <a:p>
            <a:r>
              <a:rPr lang="en-ZA" dirty="0"/>
              <a:t>Clearly understand how and where enterprise data entities are created, stored, transported, and </a:t>
            </a:r>
            <a:r>
              <a:rPr lang="en-ZA" dirty="0" smtClean="0"/>
              <a:t>reported.</a:t>
            </a:r>
            <a:endParaRPr lang="en-ZA" dirty="0"/>
          </a:p>
          <a:p>
            <a:r>
              <a:rPr lang="en-ZA" dirty="0"/>
              <a:t>What is the level and complexity of data transformations required to support the information exchange needs between applications?</a:t>
            </a:r>
          </a:p>
          <a:p>
            <a:r>
              <a:rPr lang="en-ZA" dirty="0"/>
              <a:t>What will be the requirement for software in supporting data integration with the enterprise's customers and </a:t>
            </a:r>
            <a:r>
              <a:rPr lang="en-ZA" dirty="0" smtClean="0"/>
              <a:t>suppliers?</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38</a:t>
            </a:fld>
            <a:endParaRPr lang="en-US" dirty="0"/>
          </a:p>
        </p:txBody>
      </p:sp>
      <p:sp>
        <p:nvSpPr>
          <p:cNvPr id="5" name="Rectangle 4"/>
          <p:cNvSpPr/>
          <p:nvPr/>
        </p:nvSpPr>
        <p:spPr>
          <a:xfrm>
            <a:off x="162180" y="981313"/>
            <a:ext cx="2379177" cy="400110"/>
          </a:xfrm>
          <a:prstGeom prst="rect">
            <a:avLst/>
          </a:prstGeom>
        </p:spPr>
        <p:txBody>
          <a:bodyPr wrap="none">
            <a:spAutoFit/>
          </a:bodyPr>
          <a:lstStyle/>
          <a:p>
            <a:r>
              <a:rPr lang="en-ZA" sz="2000" b="1" dirty="0">
                <a:solidFill>
                  <a:schemeClr val="accent4">
                    <a:lumMod val="75000"/>
                  </a:schemeClr>
                </a:solidFill>
                <a:latin typeface="Arial" panose="020B0604020202020204" pitchFamily="34" charset="0"/>
              </a:rPr>
              <a:t>Data Management</a:t>
            </a:r>
            <a:endParaRPr lang="en-ZA" sz="2000" b="1" i="0" dirty="0">
              <a:solidFill>
                <a:schemeClr val="accent4">
                  <a:lumMod val="75000"/>
                </a:schemeClr>
              </a:solidFill>
              <a:effectLst/>
              <a:latin typeface="Arial" panose="020B0604020202020204" pitchFamily="34" charset="0"/>
            </a:endParaRPr>
          </a:p>
        </p:txBody>
      </p:sp>
      <p:sp>
        <p:nvSpPr>
          <p:cNvPr id="6" name="Rectangle 5"/>
          <p:cNvSpPr/>
          <p:nvPr/>
        </p:nvSpPr>
        <p:spPr>
          <a:xfrm>
            <a:off x="162180" y="1657102"/>
            <a:ext cx="2582758" cy="369332"/>
          </a:xfrm>
          <a:prstGeom prst="rect">
            <a:avLst/>
          </a:prstGeom>
        </p:spPr>
        <p:txBody>
          <a:bodyPr wrap="none">
            <a:spAutoFit/>
          </a:bodyPr>
          <a:lstStyle/>
          <a:p>
            <a:r>
              <a:rPr lang="en-ZA" dirty="0">
                <a:solidFill>
                  <a:srgbClr val="333333"/>
                </a:solidFill>
                <a:latin typeface="Arial" panose="020B0604020202020204" pitchFamily="34" charset="0"/>
              </a:rPr>
              <a:t>Considerations include:</a:t>
            </a:r>
            <a:endParaRPr lang="en-ZA" dirty="0"/>
          </a:p>
        </p:txBody>
      </p:sp>
    </p:spTree>
    <p:extLst>
      <p:ext uri="{BB962C8B-B14F-4D97-AF65-F5344CB8AC3E}">
        <p14:creationId xmlns:p14="http://schemas.microsoft.com/office/powerpoint/2010/main" val="367556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Key Considerations for Data Architecture</a:t>
            </a:r>
          </a:p>
        </p:txBody>
      </p:sp>
      <p:sp>
        <p:nvSpPr>
          <p:cNvPr id="3" name="Content Placeholder 2"/>
          <p:cNvSpPr>
            <a:spLocks noGrp="1"/>
          </p:cNvSpPr>
          <p:nvPr>
            <p:ph idx="1"/>
          </p:nvPr>
        </p:nvSpPr>
        <p:spPr>
          <a:xfrm>
            <a:off x="162180" y="2216776"/>
            <a:ext cx="9636359" cy="4641223"/>
          </a:xfrm>
        </p:spPr>
        <p:txBody>
          <a:bodyPr/>
          <a:lstStyle/>
          <a:p>
            <a:r>
              <a:rPr lang="en-ZA" dirty="0"/>
              <a:t>When an existing application is replaced, there will be a critical need to migrate data (master, transactional, and reference) to the new application</a:t>
            </a:r>
            <a:r>
              <a:rPr lang="en-ZA" dirty="0" smtClean="0"/>
              <a:t>.</a:t>
            </a:r>
          </a:p>
          <a:p>
            <a:r>
              <a:rPr lang="en-ZA" dirty="0"/>
              <a:t>he Data Architecture should identify data migration requirements and also provide indicators as to the level of transformation, weeding, and cleansing that will be required to present data in a format that meets the requirements and constraints of the target application</a:t>
            </a:r>
            <a:r>
              <a:rPr lang="en-ZA" dirty="0" smtClean="0"/>
              <a:t>.</a:t>
            </a:r>
          </a:p>
          <a:p>
            <a:r>
              <a:rPr lang="en-ZA" dirty="0"/>
              <a:t>The objective being that the target application has quality data when it is populated. </a:t>
            </a:r>
            <a:endParaRPr lang="en-ZA" dirty="0" smtClean="0"/>
          </a:p>
          <a:p>
            <a:r>
              <a:rPr lang="en-ZA" dirty="0"/>
              <a:t>E</a:t>
            </a:r>
            <a:r>
              <a:rPr lang="en-ZA" dirty="0" smtClean="0"/>
              <a:t>nsure </a:t>
            </a:r>
            <a:r>
              <a:rPr lang="en-ZA" dirty="0"/>
              <a:t>that an enterprise-wide common data definition is established to support the transformation.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sp>
        <p:nvSpPr>
          <p:cNvPr id="5" name="Rectangle 4"/>
          <p:cNvSpPr/>
          <p:nvPr/>
        </p:nvSpPr>
        <p:spPr>
          <a:xfrm>
            <a:off x="162180" y="981313"/>
            <a:ext cx="2034531" cy="400110"/>
          </a:xfrm>
          <a:prstGeom prst="rect">
            <a:avLst/>
          </a:prstGeom>
        </p:spPr>
        <p:txBody>
          <a:bodyPr wrap="none">
            <a:spAutoFit/>
          </a:bodyPr>
          <a:lstStyle/>
          <a:p>
            <a:r>
              <a:rPr lang="en-ZA" sz="2000" b="1" dirty="0">
                <a:solidFill>
                  <a:schemeClr val="accent4">
                    <a:lumMod val="75000"/>
                  </a:schemeClr>
                </a:solidFill>
                <a:latin typeface="Arial" panose="020B0604020202020204" pitchFamily="34" charset="0"/>
              </a:rPr>
              <a:t> Data Migration</a:t>
            </a:r>
            <a:endParaRPr lang="en-ZA" sz="2000" b="1" i="0" dirty="0">
              <a:solidFill>
                <a:schemeClr val="accent4">
                  <a:lumMod val="75000"/>
                </a:schemeClr>
              </a:solidFill>
              <a:effectLst/>
              <a:latin typeface="Arial" panose="020B0604020202020204" pitchFamily="34" charset="0"/>
            </a:endParaRPr>
          </a:p>
        </p:txBody>
      </p:sp>
      <p:sp>
        <p:nvSpPr>
          <p:cNvPr id="7" name="Rectangle 6"/>
          <p:cNvSpPr/>
          <p:nvPr/>
        </p:nvSpPr>
        <p:spPr>
          <a:xfrm>
            <a:off x="162180" y="1657102"/>
            <a:ext cx="2582758" cy="369332"/>
          </a:xfrm>
          <a:prstGeom prst="rect">
            <a:avLst/>
          </a:prstGeom>
        </p:spPr>
        <p:txBody>
          <a:bodyPr wrap="none">
            <a:spAutoFit/>
          </a:bodyPr>
          <a:lstStyle/>
          <a:p>
            <a:r>
              <a:rPr lang="en-ZA" dirty="0">
                <a:solidFill>
                  <a:srgbClr val="333333"/>
                </a:solidFill>
                <a:latin typeface="Arial" panose="020B0604020202020204" pitchFamily="34" charset="0"/>
              </a:rPr>
              <a:t>Considerations include:</a:t>
            </a:r>
            <a:endParaRPr lang="en-ZA" dirty="0"/>
          </a:p>
        </p:txBody>
      </p:sp>
    </p:spTree>
    <p:extLst>
      <p:ext uri="{BB962C8B-B14F-4D97-AF65-F5344CB8AC3E}">
        <p14:creationId xmlns:p14="http://schemas.microsoft.com/office/powerpoint/2010/main" val="1874128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What is TOGAF?</a:t>
            </a:r>
          </a:p>
        </p:txBody>
      </p:sp>
      <p:sp>
        <p:nvSpPr>
          <p:cNvPr id="3" name="Content Placeholder 2"/>
          <p:cNvSpPr>
            <a:spLocks noGrp="1"/>
          </p:cNvSpPr>
          <p:nvPr>
            <p:ph idx="1"/>
          </p:nvPr>
        </p:nvSpPr>
        <p:spPr/>
        <p:txBody>
          <a:bodyPr>
            <a:normAutofit/>
          </a:bodyPr>
          <a:lstStyle/>
          <a:p>
            <a:r>
              <a:rPr lang="en-ZA" sz="2400" dirty="0"/>
              <a:t>TOGAF is an architecture framework – The Open Group </a:t>
            </a:r>
            <a:r>
              <a:rPr lang="en-ZA" sz="2400" dirty="0" smtClean="0"/>
              <a:t>Architecture Framework.</a:t>
            </a:r>
          </a:p>
          <a:p>
            <a:r>
              <a:rPr lang="en-ZA" sz="2400" dirty="0"/>
              <a:t>TOGAF is a tool for assisting in the acceptance, production</a:t>
            </a:r>
            <a:r>
              <a:rPr lang="en-ZA" sz="2400" dirty="0" smtClean="0"/>
              <a:t>, use</a:t>
            </a:r>
            <a:r>
              <a:rPr lang="en-ZA" sz="2400" dirty="0"/>
              <a:t>, and maintenance of enterprise architectures</a:t>
            </a:r>
            <a:r>
              <a:rPr lang="en-ZA" sz="2400" dirty="0" smtClean="0"/>
              <a:t>.</a:t>
            </a:r>
          </a:p>
          <a:p>
            <a:r>
              <a:rPr lang="en-ZA" sz="2400" dirty="0"/>
              <a:t>The first version of TOGAF, developed in 1995, was based on the </a:t>
            </a:r>
            <a:r>
              <a:rPr lang="en-ZA" sz="2400" dirty="0" smtClean="0"/>
              <a:t>US Department </a:t>
            </a:r>
            <a:r>
              <a:rPr lang="en-ZA" sz="2400" dirty="0"/>
              <a:t>of </a:t>
            </a:r>
            <a:r>
              <a:rPr lang="en-ZA" sz="2400" dirty="0" err="1"/>
              <a:t>Defense</a:t>
            </a:r>
            <a:r>
              <a:rPr lang="en-ZA" sz="2400" dirty="0"/>
              <a:t> Technical Architecture Framework for </a:t>
            </a:r>
            <a:r>
              <a:rPr lang="en-ZA" sz="2400" dirty="0" smtClean="0"/>
              <a:t>Information Management </a:t>
            </a:r>
            <a:r>
              <a:rPr lang="en-ZA" sz="2400" dirty="0"/>
              <a:t>(TAFIM</a:t>
            </a:r>
            <a:r>
              <a:rPr lang="en-ZA" sz="2400" dirty="0" smtClean="0"/>
              <a:t>). </a:t>
            </a:r>
          </a:p>
          <a:p>
            <a:r>
              <a:rPr lang="en-ZA" sz="2400" dirty="0"/>
              <a:t>The key to TOGAF is the method – the </a:t>
            </a:r>
            <a:r>
              <a:rPr lang="en-ZA" sz="2400" dirty="0" smtClean="0"/>
              <a:t>TOGAF Architecture </a:t>
            </a:r>
            <a:r>
              <a:rPr lang="en-ZA" sz="2400" dirty="0"/>
              <a:t>Development Method (ADM) – for developing an </a:t>
            </a:r>
            <a:r>
              <a:rPr lang="en-ZA" sz="2400" dirty="0" smtClean="0"/>
              <a:t>enterprise architecture </a:t>
            </a:r>
            <a:r>
              <a:rPr lang="en-ZA" sz="2400" dirty="0"/>
              <a:t>that addresses business needs</a:t>
            </a:r>
            <a:r>
              <a:rPr lang="en-ZA" sz="2400" dirty="0" smtClean="0"/>
              <a:t>.</a:t>
            </a:r>
          </a:p>
          <a:p>
            <a:endParaRPr lang="en-ZA" sz="2400" dirty="0"/>
          </a:p>
        </p:txBody>
      </p:sp>
    </p:spTree>
    <p:extLst>
      <p:ext uri="{BB962C8B-B14F-4D97-AF65-F5344CB8AC3E}">
        <p14:creationId xmlns:p14="http://schemas.microsoft.com/office/powerpoint/2010/main" val="923450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Key Considerations for Data Architecture</a:t>
            </a:r>
          </a:p>
        </p:txBody>
      </p:sp>
      <p:sp>
        <p:nvSpPr>
          <p:cNvPr id="3" name="Content Placeholder 2"/>
          <p:cNvSpPr>
            <a:spLocks noGrp="1"/>
          </p:cNvSpPr>
          <p:nvPr>
            <p:ph idx="1"/>
          </p:nvPr>
        </p:nvSpPr>
        <p:spPr>
          <a:xfrm>
            <a:off x="162180" y="2536090"/>
            <a:ext cx="9636359" cy="4641223"/>
          </a:xfrm>
        </p:spPr>
        <p:txBody>
          <a:bodyPr/>
          <a:lstStyle/>
          <a:p>
            <a:r>
              <a:rPr lang="en-ZA" b="1" dirty="0"/>
              <a:t>Structure</a:t>
            </a:r>
            <a:r>
              <a:rPr lang="en-ZA" dirty="0"/>
              <a:t>: This dimension pertains to whether the enterprise has the necessary organizational structure and the standards bodies to manage data entity aspects of the transformation.</a:t>
            </a:r>
          </a:p>
          <a:p>
            <a:r>
              <a:rPr lang="en-ZA" b="1" dirty="0"/>
              <a:t>Management System</a:t>
            </a:r>
            <a:r>
              <a:rPr lang="en-ZA" dirty="0"/>
              <a:t>: Here enterprises should have the necessary management system and data-related programs to manage the governance aspects of data entities throughout its lifecycle.</a:t>
            </a:r>
          </a:p>
          <a:p>
            <a:r>
              <a:rPr lang="en-ZA" b="1" dirty="0"/>
              <a:t>People</a:t>
            </a:r>
            <a:r>
              <a:rPr lang="en-ZA" dirty="0"/>
              <a:t>: This dimension addresses what data-related skills and roles the enterprise requires for the transformation</a:t>
            </a:r>
            <a:r>
              <a:rPr lang="en-ZA" dirty="0" smtClean="0"/>
              <a:t>.</a:t>
            </a:r>
            <a:r>
              <a:rPr lang="en-ZA" dirty="0"/>
              <a:t> If the enterprise lacks such resources and skills, the enterprise should consider either acquiring those critical skills or training existing internal resources to meet the requirements through a well-defined learning program.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sp>
        <p:nvSpPr>
          <p:cNvPr id="5" name="Rectangle 4"/>
          <p:cNvSpPr/>
          <p:nvPr/>
        </p:nvSpPr>
        <p:spPr>
          <a:xfrm>
            <a:off x="162180" y="981313"/>
            <a:ext cx="2294218" cy="400110"/>
          </a:xfrm>
          <a:prstGeom prst="rect">
            <a:avLst/>
          </a:prstGeom>
        </p:spPr>
        <p:txBody>
          <a:bodyPr wrap="none">
            <a:spAutoFit/>
          </a:bodyPr>
          <a:lstStyle/>
          <a:p>
            <a:r>
              <a:rPr lang="en-ZA" sz="2000" b="1" dirty="0">
                <a:solidFill>
                  <a:schemeClr val="accent4">
                    <a:lumMod val="75000"/>
                  </a:schemeClr>
                </a:solidFill>
                <a:latin typeface="Arial" panose="020B0604020202020204" pitchFamily="34" charset="0"/>
              </a:rPr>
              <a:t>Data Governance</a:t>
            </a:r>
            <a:endParaRPr lang="en-ZA" sz="2000" b="1" i="0" dirty="0">
              <a:solidFill>
                <a:schemeClr val="accent4">
                  <a:lumMod val="75000"/>
                </a:schemeClr>
              </a:solidFill>
              <a:effectLst/>
              <a:latin typeface="Arial" panose="020B0604020202020204" pitchFamily="34" charset="0"/>
            </a:endParaRPr>
          </a:p>
        </p:txBody>
      </p:sp>
      <p:sp>
        <p:nvSpPr>
          <p:cNvPr id="7" name="Rectangle 6"/>
          <p:cNvSpPr/>
          <p:nvPr/>
        </p:nvSpPr>
        <p:spPr>
          <a:xfrm>
            <a:off x="162180" y="1657102"/>
            <a:ext cx="9454832" cy="646331"/>
          </a:xfrm>
          <a:prstGeom prst="rect">
            <a:avLst/>
          </a:prstGeom>
        </p:spPr>
        <p:txBody>
          <a:bodyPr wrap="none">
            <a:spAutoFit/>
          </a:bodyPr>
          <a:lstStyle/>
          <a:p>
            <a:r>
              <a:rPr lang="en-ZA" dirty="0"/>
              <a:t>Data governance considerations ensure that the enterprise has the necessary dimensions </a:t>
            </a:r>
            <a:endParaRPr lang="en-ZA" dirty="0" smtClean="0"/>
          </a:p>
          <a:p>
            <a:r>
              <a:rPr lang="en-ZA" dirty="0" smtClean="0"/>
              <a:t>in </a:t>
            </a:r>
            <a:r>
              <a:rPr lang="en-ZA" dirty="0"/>
              <a:t>place to enable the transformation, as follows:</a:t>
            </a:r>
          </a:p>
        </p:txBody>
      </p:sp>
    </p:spTree>
    <p:extLst>
      <p:ext uri="{BB962C8B-B14F-4D97-AF65-F5344CB8AC3E}">
        <p14:creationId xmlns:p14="http://schemas.microsoft.com/office/powerpoint/2010/main" val="4030034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9347" y="289052"/>
            <a:ext cx="8596668" cy="1320800"/>
          </a:xfrm>
        </p:spPr>
        <p:txBody>
          <a:bodyPr/>
          <a:lstStyle/>
          <a:p>
            <a:r>
              <a:rPr lang="en-ZA" dirty="0"/>
              <a:t>Phase C Data Architecture Steps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41</a:t>
            </a:fld>
            <a:endParaRPr lang="en-US" dirty="0"/>
          </a:p>
        </p:txBody>
      </p:sp>
      <p:sp>
        <p:nvSpPr>
          <p:cNvPr id="7" name="Rectangular Callout 6"/>
          <p:cNvSpPr/>
          <p:nvPr/>
        </p:nvSpPr>
        <p:spPr>
          <a:xfrm>
            <a:off x="4494727" y="914401"/>
            <a:ext cx="5988676" cy="5674648"/>
          </a:xfrm>
          <a:prstGeom prst="wedgeRectCallout">
            <a:avLst>
              <a:gd name="adj1" fmla="val -67229"/>
              <a:gd name="adj2" fmla="val 25702"/>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2" y="2562897"/>
            <a:ext cx="3850783" cy="4295104"/>
          </a:xfrm>
          <a:prstGeom prst="rect">
            <a:avLst/>
          </a:prstGeom>
        </p:spPr>
      </p:pic>
      <p:sp>
        <p:nvSpPr>
          <p:cNvPr id="8" name="Rectangle 7"/>
          <p:cNvSpPr/>
          <p:nvPr/>
        </p:nvSpPr>
        <p:spPr>
          <a:xfrm>
            <a:off x="4552682" y="990086"/>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1. Select reference models, viewpoints, and tools</a:t>
            </a:r>
          </a:p>
        </p:txBody>
      </p:sp>
      <p:sp>
        <p:nvSpPr>
          <p:cNvPr id="9" name="Rectangle 8"/>
          <p:cNvSpPr/>
          <p:nvPr/>
        </p:nvSpPr>
        <p:spPr>
          <a:xfrm>
            <a:off x="4552682" y="1609852"/>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Develop Baseline </a:t>
            </a:r>
            <a:r>
              <a:rPr lang="en-ZA" b="1" dirty="0" smtClean="0">
                <a:solidFill>
                  <a:schemeClr val="accent2">
                    <a:lumMod val="60000"/>
                    <a:lumOff val="40000"/>
                  </a:schemeClr>
                </a:solidFill>
              </a:rPr>
              <a:t>Data </a:t>
            </a:r>
            <a:r>
              <a:rPr lang="en-ZA" dirty="0" smtClean="0"/>
              <a:t>Architecture </a:t>
            </a:r>
            <a:r>
              <a:rPr lang="en-ZA" dirty="0"/>
              <a:t>Description</a:t>
            </a:r>
          </a:p>
        </p:txBody>
      </p:sp>
      <p:sp>
        <p:nvSpPr>
          <p:cNvPr id="10" name="Rectangle 9"/>
          <p:cNvSpPr/>
          <p:nvPr/>
        </p:nvSpPr>
        <p:spPr>
          <a:xfrm>
            <a:off x="4560562" y="2242499"/>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Develop Target </a:t>
            </a:r>
            <a:r>
              <a:rPr lang="en-ZA" b="1" dirty="0" smtClean="0">
                <a:solidFill>
                  <a:schemeClr val="accent2">
                    <a:lumMod val="60000"/>
                    <a:lumOff val="40000"/>
                  </a:schemeClr>
                </a:solidFill>
              </a:rPr>
              <a:t>Data</a:t>
            </a:r>
            <a:r>
              <a:rPr lang="en-ZA" b="1" dirty="0" smtClean="0"/>
              <a:t> </a:t>
            </a:r>
            <a:r>
              <a:rPr lang="en-ZA" dirty="0"/>
              <a:t>Architecture Description</a:t>
            </a:r>
          </a:p>
        </p:txBody>
      </p:sp>
      <p:sp>
        <p:nvSpPr>
          <p:cNvPr id="11" name="Rectangle 10"/>
          <p:cNvSpPr/>
          <p:nvPr/>
        </p:nvSpPr>
        <p:spPr>
          <a:xfrm>
            <a:off x="4560562" y="286227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a:t>4. Perform gap analysis</a:t>
            </a:r>
            <a:endParaRPr lang="en-ZA" dirty="0"/>
          </a:p>
        </p:txBody>
      </p:sp>
      <p:sp>
        <p:nvSpPr>
          <p:cNvPr id="12" name="Rectangle 11"/>
          <p:cNvSpPr/>
          <p:nvPr/>
        </p:nvSpPr>
        <p:spPr>
          <a:xfrm>
            <a:off x="4552682" y="3499859"/>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a:t>5. Define roadmap components</a:t>
            </a:r>
            <a:endParaRPr lang="en-ZA" dirty="0"/>
          </a:p>
        </p:txBody>
      </p:sp>
      <p:sp>
        <p:nvSpPr>
          <p:cNvPr id="13" name="Rectangle 12"/>
          <p:cNvSpPr/>
          <p:nvPr/>
        </p:nvSpPr>
        <p:spPr>
          <a:xfrm>
            <a:off x="4552682" y="4119625"/>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Resolve impacts across </a:t>
            </a:r>
            <a:r>
              <a:rPr lang="en-ZA" dirty="0" smtClean="0"/>
              <a:t>the Architecture </a:t>
            </a:r>
            <a:r>
              <a:rPr lang="en-ZA" dirty="0"/>
              <a:t>Landscape</a:t>
            </a:r>
          </a:p>
        </p:txBody>
      </p:sp>
      <p:sp>
        <p:nvSpPr>
          <p:cNvPr id="14" name="Rectangle 13"/>
          <p:cNvSpPr/>
          <p:nvPr/>
        </p:nvSpPr>
        <p:spPr>
          <a:xfrm>
            <a:off x="4560562" y="4752272"/>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7. Conduct formal stakeholder review</a:t>
            </a:r>
          </a:p>
        </p:txBody>
      </p:sp>
      <p:sp>
        <p:nvSpPr>
          <p:cNvPr id="15" name="Rectangle 14"/>
          <p:cNvSpPr/>
          <p:nvPr/>
        </p:nvSpPr>
        <p:spPr>
          <a:xfrm>
            <a:off x="4560562" y="5372044"/>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8. Finalize the </a:t>
            </a:r>
            <a:r>
              <a:rPr lang="en-ZA" b="1" dirty="0" smtClean="0">
                <a:solidFill>
                  <a:schemeClr val="accent2">
                    <a:lumMod val="60000"/>
                    <a:lumOff val="40000"/>
                  </a:schemeClr>
                </a:solidFill>
              </a:rPr>
              <a:t>Data </a:t>
            </a:r>
            <a:r>
              <a:rPr lang="en-ZA" dirty="0" smtClean="0"/>
              <a:t>Architecture</a:t>
            </a:r>
            <a:endParaRPr lang="en-ZA" dirty="0"/>
          </a:p>
        </p:txBody>
      </p:sp>
      <p:sp>
        <p:nvSpPr>
          <p:cNvPr id="16" name="Rectangle 15"/>
          <p:cNvSpPr/>
          <p:nvPr/>
        </p:nvSpPr>
        <p:spPr>
          <a:xfrm>
            <a:off x="4560562" y="5987008"/>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9. Create </a:t>
            </a:r>
            <a:r>
              <a:rPr lang="en-ZA" dirty="0" smtClean="0"/>
              <a:t>Architecture Definition </a:t>
            </a:r>
            <a:r>
              <a:rPr lang="en-ZA" dirty="0"/>
              <a:t>Document</a:t>
            </a:r>
          </a:p>
        </p:txBody>
      </p:sp>
      <p:sp>
        <p:nvSpPr>
          <p:cNvPr id="17" name="Rectangle 16"/>
          <p:cNvSpPr/>
          <p:nvPr/>
        </p:nvSpPr>
        <p:spPr>
          <a:xfrm>
            <a:off x="459347" y="1281108"/>
            <a:ext cx="3880834" cy="523220"/>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situation.</a:t>
            </a:r>
            <a:endParaRPr lang="en-ZA" sz="4000" dirty="0"/>
          </a:p>
        </p:txBody>
      </p:sp>
    </p:spTree>
    <p:extLst>
      <p:ext uri="{BB962C8B-B14F-4D97-AF65-F5344CB8AC3E}">
        <p14:creationId xmlns:p14="http://schemas.microsoft.com/office/powerpoint/2010/main" val="3243374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80" y="145960"/>
            <a:ext cx="9185020" cy="1320800"/>
          </a:xfrm>
        </p:spPr>
        <p:txBody>
          <a:bodyPr>
            <a:normAutofit/>
          </a:bodyPr>
          <a:lstStyle/>
          <a:p>
            <a:r>
              <a:rPr lang="en-ZA" dirty="0" smtClean="0"/>
              <a:t>Applications </a:t>
            </a:r>
            <a:r>
              <a:rPr lang="en-ZA" dirty="0"/>
              <a:t>Architecture part of Phase </a:t>
            </a:r>
            <a:r>
              <a:rPr lang="en-ZA" dirty="0" smtClean="0"/>
              <a:t>C</a:t>
            </a:r>
            <a:br>
              <a:rPr lang="en-ZA" dirty="0" smtClean="0"/>
            </a:br>
            <a:r>
              <a:rPr lang="en-ZA" dirty="0" smtClean="0"/>
              <a:t>(Objectives)</a:t>
            </a:r>
            <a:endParaRPr lang="en-ZA" dirty="0"/>
          </a:p>
        </p:txBody>
      </p:sp>
      <p:sp>
        <p:nvSpPr>
          <p:cNvPr id="3" name="Content Placeholder 2"/>
          <p:cNvSpPr>
            <a:spLocks noGrp="1"/>
          </p:cNvSpPr>
          <p:nvPr>
            <p:ph idx="1"/>
          </p:nvPr>
        </p:nvSpPr>
        <p:spPr>
          <a:xfrm>
            <a:off x="321837" y="2188048"/>
            <a:ext cx="9636359" cy="2064638"/>
          </a:xfrm>
        </p:spPr>
        <p:txBody>
          <a:bodyPr/>
          <a:lstStyle/>
          <a:p>
            <a:r>
              <a:rPr lang="en-ZA" dirty="0"/>
              <a:t>Develop the Target </a:t>
            </a:r>
            <a:r>
              <a:rPr lang="en-ZA" dirty="0" smtClean="0"/>
              <a:t>Application </a:t>
            </a:r>
            <a:r>
              <a:rPr lang="en-ZA" dirty="0"/>
              <a:t>Architecture that enables the Business Architecture and the Architecture Vision, while addressing the Request for Architecture Work and stakeholder concerns</a:t>
            </a:r>
          </a:p>
          <a:p>
            <a:r>
              <a:rPr lang="en-ZA" dirty="0"/>
              <a:t>Identify candidate Architecture Roadmap components based upon gaps between the Baseline and Target </a:t>
            </a:r>
            <a:r>
              <a:rPr lang="en-ZA" dirty="0" smtClean="0"/>
              <a:t>Application </a:t>
            </a:r>
            <a:r>
              <a:rPr lang="en-ZA" dirty="0"/>
              <a:t>Architectures</a:t>
            </a:r>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56009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9347" y="289052"/>
            <a:ext cx="8596668" cy="1320800"/>
          </a:xfrm>
        </p:spPr>
        <p:txBody>
          <a:bodyPr/>
          <a:lstStyle/>
          <a:p>
            <a:r>
              <a:rPr lang="en-ZA" dirty="0"/>
              <a:t>Phase C Applications</a:t>
            </a:r>
            <a:r>
              <a:rPr lang="en-ZA" dirty="0" smtClean="0"/>
              <a:t> </a:t>
            </a:r>
            <a:r>
              <a:rPr lang="en-ZA" dirty="0"/>
              <a:t>Architecture Steps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sp>
        <p:nvSpPr>
          <p:cNvPr id="7" name="Rectangular Callout 6"/>
          <p:cNvSpPr/>
          <p:nvPr/>
        </p:nvSpPr>
        <p:spPr>
          <a:xfrm>
            <a:off x="4494727" y="914401"/>
            <a:ext cx="5988676" cy="5674648"/>
          </a:xfrm>
          <a:prstGeom prst="wedgeRectCallout">
            <a:avLst>
              <a:gd name="adj1" fmla="val -67229"/>
              <a:gd name="adj2" fmla="val 25702"/>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2" y="2562897"/>
            <a:ext cx="3850783" cy="4295104"/>
          </a:xfrm>
          <a:prstGeom prst="rect">
            <a:avLst/>
          </a:prstGeom>
        </p:spPr>
      </p:pic>
      <p:sp>
        <p:nvSpPr>
          <p:cNvPr id="8" name="Rectangle 7"/>
          <p:cNvSpPr/>
          <p:nvPr/>
        </p:nvSpPr>
        <p:spPr>
          <a:xfrm>
            <a:off x="4552682" y="990086"/>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1. Select reference models, viewpoints, and tools</a:t>
            </a:r>
          </a:p>
        </p:txBody>
      </p:sp>
      <p:sp>
        <p:nvSpPr>
          <p:cNvPr id="9" name="Rectangle 8"/>
          <p:cNvSpPr/>
          <p:nvPr/>
        </p:nvSpPr>
        <p:spPr>
          <a:xfrm>
            <a:off x="4552682" y="1609852"/>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Develop Baseline </a:t>
            </a:r>
            <a:r>
              <a:rPr lang="en-ZA" b="1" dirty="0" smtClean="0">
                <a:solidFill>
                  <a:schemeClr val="accent2">
                    <a:lumMod val="60000"/>
                    <a:lumOff val="40000"/>
                  </a:schemeClr>
                </a:solidFill>
              </a:rPr>
              <a:t>Application </a:t>
            </a:r>
            <a:r>
              <a:rPr lang="en-ZA" dirty="0" smtClean="0"/>
              <a:t>Architecture </a:t>
            </a:r>
            <a:r>
              <a:rPr lang="en-ZA" dirty="0"/>
              <a:t>Description</a:t>
            </a:r>
          </a:p>
        </p:txBody>
      </p:sp>
      <p:sp>
        <p:nvSpPr>
          <p:cNvPr id="10" name="Rectangle 9"/>
          <p:cNvSpPr/>
          <p:nvPr/>
        </p:nvSpPr>
        <p:spPr>
          <a:xfrm>
            <a:off x="4560562" y="2242499"/>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Develop Target </a:t>
            </a:r>
            <a:r>
              <a:rPr lang="en-ZA" b="1" dirty="0" smtClean="0">
                <a:solidFill>
                  <a:schemeClr val="accent2">
                    <a:lumMod val="60000"/>
                    <a:lumOff val="40000"/>
                  </a:schemeClr>
                </a:solidFill>
              </a:rPr>
              <a:t>Application</a:t>
            </a:r>
            <a:r>
              <a:rPr lang="en-ZA" b="1" dirty="0" smtClean="0"/>
              <a:t> </a:t>
            </a:r>
            <a:r>
              <a:rPr lang="en-ZA" dirty="0"/>
              <a:t>Architecture Description</a:t>
            </a:r>
          </a:p>
        </p:txBody>
      </p:sp>
      <p:sp>
        <p:nvSpPr>
          <p:cNvPr id="11" name="Rectangle 10"/>
          <p:cNvSpPr/>
          <p:nvPr/>
        </p:nvSpPr>
        <p:spPr>
          <a:xfrm>
            <a:off x="4560562" y="286227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a:t>4. Perform gap analysis</a:t>
            </a:r>
            <a:endParaRPr lang="en-ZA" dirty="0"/>
          </a:p>
        </p:txBody>
      </p:sp>
      <p:sp>
        <p:nvSpPr>
          <p:cNvPr id="12" name="Rectangle 11"/>
          <p:cNvSpPr/>
          <p:nvPr/>
        </p:nvSpPr>
        <p:spPr>
          <a:xfrm>
            <a:off x="4552682" y="3499859"/>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a:t>5. Define roadmap components</a:t>
            </a:r>
            <a:endParaRPr lang="en-ZA" dirty="0"/>
          </a:p>
        </p:txBody>
      </p:sp>
      <p:sp>
        <p:nvSpPr>
          <p:cNvPr id="13" name="Rectangle 12"/>
          <p:cNvSpPr/>
          <p:nvPr/>
        </p:nvSpPr>
        <p:spPr>
          <a:xfrm>
            <a:off x="4552682" y="4119625"/>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Resolve impacts across </a:t>
            </a:r>
            <a:r>
              <a:rPr lang="en-ZA" dirty="0" smtClean="0"/>
              <a:t>the Architecture </a:t>
            </a:r>
            <a:r>
              <a:rPr lang="en-ZA" dirty="0"/>
              <a:t>Landscape</a:t>
            </a:r>
          </a:p>
        </p:txBody>
      </p:sp>
      <p:sp>
        <p:nvSpPr>
          <p:cNvPr id="14" name="Rectangle 13"/>
          <p:cNvSpPr/>
          <p:nvPr/>
        </p:nvSpPr>
        <p:spPr>
          <a:xfrm>
            <a:off x="4560562" y="4752272"/>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7. Conduct formal stakeholder review</a:t>
            </a:r>
          </a:p>
        </p:txBody>
      </p:sp>
      <p:sp>
        <p:nvSpPr>
          <p:cNvPr id="15" name="Rectangle 14"/>
          <p:cNvSpPr/>
          <p:nvPr/>
        </p:nvSpPr>
        <p:spPr>
          <a:xfrm>
            <a:off x="4560562" y="5372044"/>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8. Finalize the </a:t>
            </a:r>
            <a:r>
              <a:rPr lang="en-ZA" b="1" dirty="0">
                <a:solidFill>
                  <a:schemeClr val="accent2">
                    <a:lumMod val="60000"/>
                    <a:lumOff val="40000"/>
                  </a:schemeClr>
                </a:solidFill>
              </a:rPr>
              <a:t>Applications </a:t>
            </a:r>
            <a:r>
              <a:rPr lang="en-ZA" dirty="0" smtClean="0"/>
              <a:t>Architecture</a:t>
            </a:r>
            <a:endParaRPr lang="en-ZA" dirty="0"/>
          </a:p>
        </p:txBody>
      </p:sp>
      <p:sp>
        <p:nvSpPr>
          <p:cNvPr id="16" name="Rectangle 15"/>
          <p:cNvSpPr/>
          <p:nvPr/>
        </p:nvSpPr>
        <p:spPr>
          <a:xfrm>
            <a:off x="4560562" y="5987008"/>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9. Create </a:t>
            </a:r>
            <a:r>
              <a:rPr lang="en-ZA" dirty="0" smtClean="0"/>
              <a:t>Architecture Definition </a:t>
            </a:r>
            <a:r>
              <a:rPr lang="en-ZA" dirty="0"/>
              <a:t>Document</a:t>
            </a:r>
          </a:p>
        </p:txBody>
      </p:sp>
      <p:sp>
        <p:nvSpPr>
          <p:cNvPr id="17" name="Rectangle 16"/>
          <p:cNvSpPr/>
          <p:nvPr/>
        </p:nvSpPr>
        <p:spPr>
          <a:xfrm>
            <a:off x="459347" y="1281108"/>
            <a:ext cx="3880834" cy="523220"/>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situation.</a:t>
            </a:r>
            <a:endParaRPr lang="en-ZA" sz="4000" dirty="0"/>
          </a:p>
        </p:txBody>
      </p:sp>
    </p:spTree>
    <p:extLst>
      <p:ext uri="{BB962C8B-B14F-4D97-AF65-F5344CB8AC3E}">
        <p14:creationId xmlns:p14="http://schemas.microsoft.com/office/powerpoint/2010/main" val="111697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ZA" dirty="0"/>
              <a:t>D</a:t>
            </a:r>
            <a:r>
              <a:rPr lang="en-ZA" dirty="0" smtClean="0"/>
              <a:t>escribes </a:t>
            </a:r>
            <a:r>
              <a:rPr lang="en-ZA" dirty="0"/>
              <a:t>the development of </a:t>
            </a:r>
            <a:r>
              <a:rPr lang="en-ZA" dirty="0" smtClean="0"/>
              <a:t>the Technology </a:t>
            </a:r>
            <a:r>
              <a:rPr lang="en-ZA" dirty="0"/>
              <a:t>Architecture for an architecture project.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44</a:t>
            </a:fld>
            <a:endParaRPr lang="en-US" dirty="0"/>
          </a:p>
        </p:txBody>
      </p:sp>
      <p:sp>
        <p:nvSpPr>
          <p:cNvPr id="6" name="TextBox 5">
            <a:hlinkClick r:id="rId2"/>
          </p:cNvPr>
          <p:cNvSpPr txBox="1"/>
          <p:nvPr/>
        </p:nvSpPr>
        <p:spPr>
          <a:xfrm>
            <a:off x="117303" y="-236265"/>
            <a:ext cx="2064989" cy="3770263"/>
          </a:xfrm>
          <a:prstGeom prst="rect">
            <a:avLst/>
          </a:prstGeom>
          <a:noFill/>
        </p:spPr>
        <p:txBody>
          <a:bodyPr wrap="none" rtlCol="0">
            <a:spAutoFit/>
          </a:bodyPr>
          <a:lstStyle/>
          <a:p>
            <a:r>
              <a:rPr lang="en-ZA" sz="23900" dirty="0" smtClean="0">
                <a:solidFill>
                  <a:schemeClr val="bg1">
                    <a:lumMod val="75000"/>
                  </a:schemeClr>
                </a:solidFill>
                <a:effectLst>
                  <a:outerShdw blurRad="38100" dist="38100" dir="2700000" algn="tl">
                    <a:srgbClr val="000000">
                      <a:alpha val="43137"/>
                    </a:srgbClr>
                  </a:outerShdw>
                </a:effectLst>
              </a:rPr>
              <a:t>D</a:t>
            </a:r>
            <a:endParaRPr lang="en-ZA" sz="23900" dirty="0">
              <a:solidFill>
                <a:schemeClr val="bg1">
                  <a:lumMod val="7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2110156" y="241300"/>
            <a:ext cx="8596668" cy="3403600"/>
          </a:xfrm>
        </p:spPr>
        <p:txBody>
          <a:bodyPr/>
          <a:lstStyle/>
          <a:p>
            <a:r>
              <a:rPr lang="en-ZA" dirty="0" smtClean="0"/>
              <a:t>Technology Architecture</a:t>
            </a:r>
            <a:endParaRPr lang="en-ZA" dirty="0"/>
          </a:p>
        </p:txBody>
      </p:sp>
    </p:spTree>
    <p:extLst>
      <p:ext uri="{BB962C8B-B14F-4D97-AF65-F5344CB8AC3E}">
        <p14:creationId xmlns:p14="http://schemas.microsoft.com/office/powerpoint/2010/main" val="3879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80" y="145960"/>
            <a:ext cx="9185020" cy="1320800"/>
          </a:xfrm>
        </p:spPr>
        <p:txBody>
          <a:bodyPr>
            <a:normAutofit/>
          </a:bodyPr>
          <a:lstStyle/>
          <a:p>
            <a:r>
              <a:rPr lang="en-ZA" dirty="0" smtClean="0"/>
              <a:t>Objectives</a:t>
            </a:r>
            <a:endParaRPr lang="en-ZA" dirty="0"/>
          </a:p>
        </p:txBody>
      </p:sp>
      <p:sp>
        <p:nvSpPr>
          <p:cNvPr id="3" name="Content Placeholder 2"/>
          <p:cNvSpPr>
            <a:spLocks noGrp="1"/>
          </p:cNvSpPr>
          <p:nvPr>
            <p:ph idx="1"/>
          </p:nvPr>
        </p:nvSpPr>
        <p:spPr>
          <a:xfrm>
            <a:off x="321837" y="2188048"/>
            <a:ext cx="9636359" cy="2064638"/>
          </a:xfrm>
        </p:spPr>
        <p:txBody>
          <a:bodyPr/>
          <a:lstStyle/>
          <a:p>
            <a:r>
              <a:rPr lang="en-ZA" dirty="0"/>
              <a:t>Develop the Target Technology Architecture that enables the logical and physical application and data components and the Architecture Vision, addressing the Request for Architecture Work and stakeholder </a:t>
            </a:r>
            <a:r>
              <a:rPr lang="en-ZA" dirty="0" smtClean="0"/>
              <a:t>concerns.</a:t>
            </a:r>
            <a:endParaRPr lang="en-ZA" dirty="0"/>
          </a:p>
          <a:p>
            <a:r>
              <a:rPr lang="en-ZA" dirty="0"/>
              <a:t>Identify candidate Architecture Roadmap components based upon gaps between the Baseline and Target Technology </a:t>
            </a:r>
            <a:r>
              <a:rPr lang="en-ZA" dirty="0" smtClean="0"/>
              <a:t>Architectures</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1121843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The Architecture Repository</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5" name="Picture 4"/>
          <p:cNvPicPr>
            <a:picLocks noChangeAspect="1"/>
          </p:cNvPicPr>
          <p:nvPr/>
        </p:nvPicPr>
        <p:blipFill rotWithShape="1">
          <a:blip r:embed="rId2"/>
          <a:srcRect l="20562" t="11656" r="20650" b="6002"/>
          <a:stretch/>
        </p:blipFill>
        <p:spPr>
          <a:xfrm>
            <a:off x="636000" y="834571"/>
            <a:ext cx="7649028" cy="6023429"/>
          </a:xfrm>
          <a:prstGeom prst="rect">
            <a:avLst/>
          </a:prstGeom>
        </p:spPr>
      </p:pic>
      <p:sp>
        <p:nvSpPr>
          <p:cNvPr id="3" name="Rectangle 2"/>
          <p:cNvSpPr/>
          <p:nvPr/>
        </p:nvSpPr>
        <p:spPr>
          <a:xfrm>
            <a:off x="8502743" y="2011792"/>
            <a:ext cx="3526112" cy="230832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buFont typeface="Arial" panose="020B0604020202020204" pitchFamily="34" charset="0"/>
              <a:buChar char="•"/>
            </a:pPr>
            <a:r>
              <a:rPr lang="en-ZA" dirty="0">
                <a:solidFill>
                  <a:srgbClr val="000000"/>
                </a:solidFill>
                <a:latin typeface="Arial" panose="020B0604020202020204" pitchFamily="34" charset="0"/>
              </a:rPr>
              <a:t>Existing IT services as documented in the IT repository or IT service </a:t>
            </a:r>
            <a:r>
              <a:rPr lang="en-ZA" dirty="0" err="1">
                <a:solidFill>
                  <a:srgbClr val="000000"/>
                </a:solidFill>
                <a:latin typeface="Arial" panose="020B0604020202020204" pitchFamily="34" charset="0"/>
              </a:rPr>
              <a:t>catalog</a:t>
            </a:r>
            <a:endParaRPr lang="en-ZA" dirty="0">
              <a:solidFill>
                <a:srgbClr val="000000"/>
              </a:solidFill>
              <a:latin typeface="Arial" panose="020B0604020202020204" pitchFamily="34" charset="0"/>
            </a:endParaRPr>
          </a:p>
          <a:p>
            <a:pPr>
              <a:buFont typeface="Arial" panose="020B0604020202020204" pitchFamily="34" charset="0"/>
              <a:buChar char="•"/>
            </a:pPr>
            <a:r>
              <a:rPr lang="en-ZA" dirty="0">
                <a:solidFill>
                  <a:srgbClr val="000000"/>
                </a:solidFill>
                <a:latin typeface="Arial" panose="020B0604020202020204" pitchFamily="34" charset="0"/>
              </a:rPr>
              <a:t>TOGAF Technical Reference Model (TRM)</a:t>
            </a:r>
          </a:p>
          <a:p>
            <a:pPr>
              <a:buFont typeface="Arial" panose="020B0604020202020204" pitchFamily="34" charset="0"/>
              <a:buChar char="•"/>
            </a:pPr>
            <a:r>
              <a:rPr lang="en-ZA" dirty="0">
                <a:solidFill>
                  <a:srgbClr val="000000"/>
                </a:solidFill>
                <a:latin typeface="Arial" panose="020B0604020202020204" pitchFamily="34" charset="0"/>
              </a:rPr>
              <a:t>Generic technology models relevant to the organization's industry "vertical" sector</a:t>
            </a:r>
            <a:endParaRPr lang="en-ZA"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966010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9347" y="289052"/>
            <a:ext cx="8596668" cy="1320800"/>
          </a:xfrm>
        </p:spPr>
        <p:txBody>
          <a:bodyPr/>
          <a:lstStyle/>
          <a:p>
            <a:r>
              <a:rPr lang="en-ZA" dirty="0"/>
              <a:t>Phase </a:t>
            </a:r>
            <a:r>
              <a:rPr lang="en-ZA" dirty="0" smtClean="0"/>
              <a:t>D Steps</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47</a:t>
            </a:fld>
            <a:endParaRPr lang="en-US" dirty="0"/>
          </a:p>
        </p:txBody>
      </p:sp>
      <p:sp>
        <p:nvSpPr>
          <p:cNvPr id="7" name="Rectangular Callout 6"/>
          <p:cNvSpPr/>
          <p:nvPr/>
        </p:nvSpPr>
        <p:spPr>
          <a:xfrm>
            <a:off x="4494727" y="914401"/>
            <a:ext cx="5988676" cy="5674648"/>
          </a:xfrm>
          <a:prstGeom prst="wedgeRectCallout">
            <a:avLst>
              <a:gd name="adj1" fmla="val -74015"/>
              <a:gd name="adj2" fmla="val 42839"/>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2" y="2562897"/>
            <a:ext cx="3850783" cy="4295104"/>
          </a:xfrm>
          <a:prstGeom prst="rect">
            <a:avLst/>
          </a:prstGeom>
        </p:spPr>
      </p:pic>
      <p:sp>
        <p:nvSpPr>
          <p:cNvPr id="8" name="Rectangle 7"/>
          <p:cNvSpPr/>
          <p:nvPr/>
        </p:nvSpPr>
        <p:spPr>
          <a:xfrm>
            <a:off x="4552682" y="990086"/>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1. </a:t>
            </a:r>
            <a:r>
              <a:rPr lang="en-ZA" dirty="0" smtClean="0"/>
              <a:t>Select reference models, viewpoints, and tools</a:t>
            </a:r>
            <a:endParaRPr lang="en-ZA" dirty="0"/>
          </a:p>
        </p:txBody>
      </p:sp>
      <p:sp>
        <p:nvSpPr>
          <p:cNvPr id="9" name="Rectangle 8"/>
          <p:cNvSpPr/>
          <p:nvPr/>
        </p:nvSpPr>
        <p:spPr>
          <a:xfrm>
            <a:off x="4552682" y="1609852"/>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a:t>
            </a:r>
            <a:r>
              <a:rPr lang="en-ZA" dirty="0" smtClean="0"/>
              <a:t>Develop Baseline </a:t>
            </a:r>
            <a:r>
              <a:rPr lang="en-ZA" b="1" dirty="0" smtClean="0">
                <a:solidFill>
                  <a:schemeClr val="accent2">
                    <a:lumMod val="60000"/>
                    <a:lumOff val="40000"/>
                  </a:schemeClr>
                </a:solidFill>
              </a:rPr>
              <a:t>Technology </a:t>
            </a:r>
            <a:r>
              <a:rPr lang="en-ZA" dirty="0" smtClean="0"/>
              <a:t>Architecture Description</a:t>
            </a:r>
            <a:endParaRPr lang="en-ZA" dirty="0"/>
          </a:p>
        </p:txBody>
      </p:sp>
      <p:sp>
        <p:nvSpPr>
          <p:cNvPr id="10" name="Rectangle 9"/>
          <p:cNvSpPr/>
          <p:nvPr/>
        </p:nvSpPr>
        <p:spPr>
          <a:xfrm>
            <a:off x="4560562" y="2242499"/>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a:t>
            </a:r>
            <a:r>
              <a:rPr lang="en-ZA" dirty="0" smtClean="0"/>
              <a:t>Develop Target </a:t>
            </a:r>
            <a:r>
              <a:rPr lang="en-ZA" b="1" dirty="0" smtClean="0">
                <a:solidFill>
                  <a:schemeClr val="accent2">
                    <a:lumMod val="60000"/>
                    <a:lumOff val="40000"/>
                  </a:schemeClr>
                </a:solidFill>
              </a:rPr>
              <a:t>Technology</a:t>
            </a:r>
            <a:r>
              <a:rPr lang="en-ZA" b="1" dirty="0" smtClean="0"/>
              <a:t> </a:t>
            </a:r>
            <a:r>
              <a:rPr lang="en-ZA" dirty="0" smtClean="0"/>
              <a:t>Architecture Description</a:t>
            </a:r>
            <a:endParaRPr lang="en-ZA" dirty="0"/>
          </a:p>
        </p:txBody>
      </p:sp>
      <p:sp>
        <p:nvSpPr>
          <p:cNvPr id="11" name="Rectangle 10"/>
          <p:cNvSpPr/>
          <p:nvPr/>
        </p:nvSpPr>
        <p:spPr>
          <a:xfrm>
            <a:off x="4560562" y="286227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4. </a:t>
            </a:r>
            <a:r>
              <a:rPr lang="en-ZA" dirty="0" smtClean="0"/>
              <a:t>Perform gap analysis</a:t>
            </a:r>
            <a:endParaRPr lang="en-ZA" dirty="0"/>
          </a:p>
        </p:txBody>
      </p:sp>
      <p:sp>
        <p:nvSpPr>
          <p:cNvPr id="12" name="Rectangle 11"/>
          <p:cNvSpPr/>
          <p:nvPr/>
        </p:nvSpPr>
        <p:spPr>
          <a:xfrm>
            <a:off x="4552682" y="3499859"/>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5. </a:t>
            </a:r>
            <a:r>
              <a:rPr lang="en-ZA" dirty="0" smtClean="0"/>
              <a:t>Define roadmap components</a:t>
            </a:r>
            <a:endParaRPr lang="en-ZA" dirty="0"/>
          </a:p>
        </p:txBody>
      </p:sp>
      <p:sp>
        <p:nvSpPr>
          <p:cNvPr id="13" name="Rectangle 12"/>
          <p:cNvSpPr/>
          <p:nvPr/>
        </p:nvSpPr>
        <p:spPr>
          <a:xfrm>
            <a:off x="4552682" y="4119625"/>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a:t>
            </a:r>
            <a:r>
              <a:rPr lang="en-ZA" dirty="0" smtClean="0"/>
              <a:t>Resolve impacts across the Architecture Landscape</a:t>
            </a:r>
            <a:endParaRPr lang="en-ZA" dirty="0"/>
          </a:p>
        </p:txBody>
      </p:sp>
      <p:sp>
        <p:nvSpPr>
          <p:cNvPr id="14" name="Rectangle 13"/>
          <p:cNvSpPr/>
          <p:nvPr/>
        </p:nvSpPr>
        <p:spPr>
          <a:xfrm>
            <a:off x="4560562" y="4752272"/>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7. </a:t>
            </a:r>
            <a:r>
              <a:rPr lang="en-ZA" dirty="0" smtClean="0"/>
              <a:t>Conduct formal stakeholder review</a:t>
            </a:r>
            <a:endParaRPr lang="en-ZA" dirty="0"/>
          </a:p>
        </p:txBody>
      </p:sp>
      <p:sp>
        <p:nvSpPr>
          <p:cNvPr id="15" name="Rectangle 14"/>
          <p:cNvSpPr/>
          <p:nvPr/>
        </p:nvSpPr>
        <p:spPr>
          <a:xfrm>
            <a:off x="4560562" y="5372044"/>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8. Finalize the </a:t>
            </a:r>
            <a:r>
              <a:rPr lang="en-ZA" b="1" dirty="0">
                <a:solidFill>
                  <a:schemeClr val="accent2">
                    <a:lumMod val="60000"/>
                    <a:lumOff val="40000"/>
                  </a:schemeClr>
                </a:solidFill>
              </a:rPr>
              <a:t>Technology</a:t>
            </a:r>
            <a:r>
              <a:rPr lang="en-ZA" b="1" dirty="0" smtClean="0">
                <a:solidFill>
                  <a:schemeClr val="accent2">
                    <a:lumMod val="60000"/>
                    <a:lumOff val="40000"/>
                  </a:schemeClr>
                </a:solidFill>
              </a:rPr>
              <a:t> </a:t>
            </a:r>
            <a:r>
              <a:rPr lang="en-ZA" dirty="0" smtClean="0"/>
              <a:t>Architecture</a:t>
            </a:r>
            <a:endParaRPr lang="en-ZA" dirty="0"/>
          </a:p>
        </p:txBody>
      </p:sp>
      <p:sp>
        <p:nvSpPr>
          <p:cNvPr id="16" name="Rectangle 15"/>
          <p:cNvSpPr/>
          <p:nvPr/>
        </p:nvSpPr>
        <p:spPr>
          <a:xfrm>
            <a:off x="4560562" y="5987008"/>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9. Create </a:t>
            </a:r>
            <a:r>
              <a:rPr lang="en-ZA" dirty="0" smtClean="0"/>
              <a:t>Architecture Definition </a:t>
            </a:r>
            <a:r>
              <a:rPr lang="en-ZA" dirty="0"/>
              <a:t>Document</a:t>
            </a:r>
          </a:p>
        </p:txBody>
      </p:sp>
      <p:sp>
        <p:nvSpPr>
          <p:cNvPr id="17" name="Rectangle 16"/>
          <p:cNvSpPr/>
          <p:nvPr/>
        </p:nvSpPr>
        <p:spPr>
          <a:xfrm>
            <a:off x="459347" y="1281108"/>
            <a:ext cx="3880834" cy="523220"/>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situation.</a:t>
            </a:r>
            <a:endParaRPr lang="en-ZA" sz="4000" dirty="0"/>
          </a:p>
        </p:txBody>
      </p:sp>
    </p:spTree>
    <p:extLst>
      <p:ext uri="{BB962C8B-B14F-4D97-AF65-F5344CB8AC3E}">
        <p14:creationId xmlns:p14="http://schemas.microsoft.com/office/powerpoint/2010/main" val="183555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ZA" b="1" dirty="0"/>
              <a:t>Opportunities and Solutions </a:t>
            </a:r>
            <a:r>
              <a:rPr lang="en-ZA" dirty="0"/>
              <a:t>conducts initial </a:t>
            </a:r>
            <a:r>
              <a:rPr lang="en-ZA" dirty="0" smtClean="0"/>
              <a:t>implementation planning </a:t>
            </a:r>
            <a:r>
              <a:rPr lang="en-ZA" dirty="0"/>
              <a:t>and the identification of delivery vehicles for the </a:t>
            </a:r>
            <a:r>
              <a:rPr lang="en-ZA" dirty="0" smtClean="0"/>
              <a:t>architecture defined </a:t>
            </a:r>
            <a:r>
              <a:rPr lang="en-ZA" dirty="0"/>
              <a:t>in the previous phases.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48</a:t>
            </a:fld>
            <a:endParaRPr lang="en-US" dirty="0"/>
          </a:p>
        </p:txBody>
      </p:sp>
      <p:sp>
        <p:nvSpPr>
          <p:cNvPr id="6" name="TextBox 5">
            <a:hlinkClick r:id="rId2"/>
          </p:cNvPr>
          <p:cNvSpPr txBox="1"/>
          <p:nvPr/>
        </p:nvSpPr>
        <p:spPr>
          <a:xfrm>
            <a:off x="117303" y="-236265"/>
            <a:ext cx="1826141" cy="3770263"/>
          </a:xfrm>
          <a:prstGeom prst="rect">
            <a:avLst/>
          </a:prstGeom>
          <a:noFill/>
        </p:spPr>
        <p:txBody>
          <a:bodyPr wrap="none" rtlCol="0">
            <a:spAutoFit/>
          </a:bodyPr>
          <a:lstStyle/>
          <a:p>
            <a:r>
              <a:rPr lang="en-ZA" sz="23900" dirty="0">
                <a:solidFill>
                  <a:schemeClr val="bg1">
                    <a:lumMod val="75000"/>
                  </a:schemeClr>
                </a:solidFill>
                <a:effectLst>
                  <a:outerShdw blurRad="38100" dist="38100" dir="2700000" algn="tl">
                    <a:srgbClr val="000000">
                      <a:alpha val="43137"/>
                    </a:srgbClr>
                  </a:outerShdw>
                </a:effectLst>
              </a:rPr>
              <a:t>E</a:t>
            </a:r>
          </a:p>
        </p:txBody>
      </p:sp>
      <p:sp>
        <p:nvSpPr>
          <p:cNvPr id="2" name="Title 1"/>
          <p:cNvSpPr>
            <a:spLocks noGrp="1"/>
          </p:cNvSpPr>
          <p:nvPr>
            <p:ph type="title"/>
          </p:nvPr>
        </p:nvSpPr>
        <p:spPr>
          <a:xfrm>
            <a:off x="2110156" y="241300"/>
            <a:ext cx="8596668" cy="3403600"/>
          </a:xfrm>
        </p:spPr>
        <p:txBody>
          <a:bodyPr/>
          <a:lstStyle/>
          <a:p>
            <a:r>
              <a:rPr lang="en-ZA" dirty="0" smtClean="0"/>
              <a:t>Opportunities &amp; Solutions</a:t>
            </a:r>
            <a:endParaRPr lang="en-ZA" dirty="0"/>
          </a:p>
        </p:txBody>
      </p:sp>
    </p:spTree>
    <p:extLst>
      <p:ext uri="{BB962C8B-B14F-4D97-AF65-F5344CB8AC3E}">
        <p14:creationId xmlns:p14="http://schemas.microsoft.com/office/powerpoint/2010/main" val="3703447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Objective</a:t>
            </a:r>
            <a:endParaRPr lang="en-ZA" dirty="0"/>
          </a:p>
        </p:txBody>
      </p:sp>
      <p:sp>
        <p:nvSpPr>
          <p:cNvPr id="3" name="Content Placeholder 2"/>
          <p:cNvSpPr>
            <a:spLocks noGrp="1"/>
          </p:cNvSpPr>
          <p:nvPr>
            <p:ph idx="1"/>
          </p:nvPr>
        </p:nvSpPr>
        <p:spPr>
          <a:xfrm>
            <a:off x="290969" y="1592349"/>
            <a:ext cx="9419702" cy="3298964"/>
          </a:xfrm>
        </p:spPr>
        <p:txBody>
          <a:bodyPr>
            <a:normAutofit fontScale="92500" lnSpcReduction="10000"/>
          </a:bodyPr>
          <a:lstStyle/>
          <a:p>
            <a:r>
              <a:rPr lang="en-ZA" sz="2400" dirty="0"/>
              <a:t>Generate the initial complete version of the Architecture Roadmap, based upon the gap analysis and candidate Architecture Roadmap components from Phases B, C, and D</a:t>
            </a:r>
          </a:p>
          <a:p>
            <a:r>
              <a:rPr lang="en-ZA" sz="2400" dirty="0"/>
              <a:t>Determine whether an incremental approach is required, and if so identify Transition Architectures that will deliver continuous business </a:t>
            </a:r>
            <a:r>
              <a:rPr lang="en-ZA" sz="2400" dirty="0" smtClean="0"/>
              <a:t>value.</a:t>
            </a:r>
          </a:p>
          <a:p>
            <a:r>
              <a:rPr lang="en-ZA" sz="2400" dirty="0"/>
              <a:t>To confirm the enterprise’s capability for undergoing </a:t>
            </a:r>
            <a:r>
              <a:rPr lang="en-ZA" sz="2400" dirty="0" smtClean="0"/>
              <a:t>change.</a:t>
            </a:r>
          </a:p>
          <a:p>
            <a:r>
              <a:rPr lang="en-ZA" sz="2400" dirty="0"/>
              <a:t>To generate and gain consensus on an outline Implementation and Migration </a:t>
            </a:r>
            <a:r>
              <a:rPr lang="en-ZA" sz="2400" dirty="0" smtClean="0"/>
              <a:t>Strategy.</a:t>
            </a:r>
            <a:endParaRPr lang="en-ZA"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49</a:t>
            </a:fld>
            <a:endParaRPr lang="en-US" dirty="0"/>
          </a:p>
        </p:txBody>
      </p:sp>
      <p:grpSp>
        <p:nvGrpSpPr>
          <p:cNvPr id="9" name="Group 8"/>
          <p:cNvGrpSpPr/>
          <p:nvPr/>
        </p:nvGrpSpPr>
        <p:grpSpPr>
          <a:xfrm>
            <a:off x="1219198" y="1275479"/>
            <a:ext cx="7519013" cy="3877091"/>
            <a:chOff x="2307772" y="1014222"/>
            <a:chExt cx="7519013" cy="3877091"/>
          </a:xfrm>
        </p:grpSpPr>
        <p:sp>
          <p:nvSpPr>
            <p:cNvPr id="6" name="Rectangle 5"/>
            <p:cNvSpPr/>
            <p:nvPr/>
          </p:nvSpPr>
          <p:spPr>
            <a:xfrm>
              <a:off x="2307772" y="1897148"/>
              <a:ext cx="6647543" cy="29941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sp>
          <p:nvSpPr>
            <p:cNvPr id="7" name="Rectangle 6"/>
            <p:cNvSpPr/>
            <p:nvPr/>
          </p:nvSpPr>
          <p:spPr>
            <a:xfrm>
              <a:off x="2307772" y="1897148"/>
              <a:ext cx="1895071" cy="461665"/>
            </a:xfrm>
            <a:prstGeom prst="rect">
              <a:avLst/>
            </a:prstGeom>
          </p:spPr>
          <p:txBody>
            <a:bodyPr wrap="none">
              <a:spAutoFit/>
            </a:bodyPr>
            <a:lstStyle/>
            <a:p>
              <a:r>
                <a:rPr lang="en-ZA" sz="2400" b="1" dirty="0" smtClean="0">
                  <a:solidFill>
                    <a:schemeClr val="bg1"/>
                  </a:solidFill>
                  <a:latin typeface="Times New Roman" panose="02020603050405020304" pitchFamily="18" charset="0"/>
                </a:rPr>
                <a:t>Stakeholders</a:t>
              </a:r>
              <a:endParaRPr lang="en-ZA" sz="2400" dirty="0">
                <a:solidFill>
                  <a:schemeClr val="bg1"/>
                </a:solidFill>
              </a:endParaRPr>
            </a:p>
          </p:txBody>
        </p:sp>
        <p:pic>
          <p:nvPicPr>
            <p:cNvPr id="2050" name="Picture 2" descr="http://swanwellness.com/wp-content/uploads/2013/07/light-bulb-0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000" l="10000" r="90000"/>
                      </a14:imgEffect>
                    </a14:imgLayer>
                  </a14:imgProps>
                </a:ext>
                <a:ext uri="{28A0092B-C50C-407E-A947-70E740481C1C}">
                  <a14:useLocalDpi xmlns:a14="http://schemas.microsoft.com/office/drawing/2010/main" val="0"/>
                </a:ext>
              </a:extLst>
            </a:blip>
            <a:srcRect/>
            <a:stretch>
              <a:fillRect/>
            </a:stretch>
          </p:blipFill>
          <p:spPr bwMode="auto">
            <a:xfrm>
              <a:off x="7989501" y="1014222"/>
              <a:ext cx="1837284" cy="244971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1335312" y="2652734"/>
            <a:ext cx="6092825" cy="2031325"/>
          </a:xfrm>
          <a:prstGeom prst="rect">
            <a:avLst/>
          </a:prstGeom>
        </p:spPr>
        <p:txBody>
          <a:bodyPr>
            <a:spAutoFit/>
          </a:bodyPr>
          <a:lstStyle/>
          <a:p>
            <a:pPr marL="285750" indent="-285750">
              <a:buFont typeface="Arial" panose="020B0604020202020204" pitchFamily="34" charset="0"/>
              <a:buChar char="•"/>
            </a:pPr>
            <a:r>
              <a:rPr lang="en-ZA" dirty="0">
                <a:solidFill>
                  <a:schemeClr val="bg1"/>
                </a:solidFill>
                <a:latin typeface="Times New Roman" panose="02020603050405020304" pitchFamily="18" charset="0"/>
              </a:rPr>
              <a:t>Phase E is a collaborative effort with stakeholders required from both the business and IT sides</a:t>
            </a:r>
            <a:r>
              <a:rPr lang="en-ZA" dirty="0" smtClean="0">
                <a:solidFill>
                  <a:schemeClr val="bg1"/>
                </a:solidFill>
                <a:latin typeface="Times New Roman" panose="02020603050405020304" pitchFamily="18" charset="0"/>
              </a:rPr>
              <a:t>.</a:t>
            </a:r>
          </a:p>
          <a:p>
            <a:pPr marL="285750" indent="-285750">
              <a:buFont typeface="Arial" panose="020B0604020202020204" pitchFamily="34" charset="0"/>
              <a:buChar char="•"/>
            </a:pPr>
            <a:r>
              <a:rPr lang="en-ZA" dirty="0">
                <a:solidFill>
                  <a:schemeClr val="bg1"/>
                </a:solidFill>
              </a:rPr>
              <a:t>It should include both those that implement and those that operate the infrastructure</a:t>
            </a:r>
            <a:r>
              <a:rPr lang="en-ZA" dirty="0" smtClean="0">
                <a:solidFill>
                  <a:schemeClr val="bg1"/>
                </a:solidFill>
              </a:rPr>
              <a:t>.</a:t>
            </a:r>
          </a:p>
          <a:p>
            <a:pPr marL="285750" indent="-285750">
              <a:buFont typeface="Arial" panose="020B0604020202020204" pitchFamily="34" charset="0"/>
              <a:buChar char="•"/>
            </a:pPr>
            <a:r>
              <a:rPr lang="en-ZA" dirty="0" smtClean="0">
                <a:solidFill>
                  <a:schemeClr val="bg1"/>
                </a:solidFill>
              </a:rPr>
              <a:t>It should also </a:t>
            </a:r>
            <a:r>
              <a:rPr lang="en-ZA" dirty="0">
                <a:solidFill>
                  <a:schemeClr val="bg1"/>
                </a:solidFill>
              </a:rPr>
              <a:t>include those responsible for strategic planning, especially for creating the </a:t>
            </a:r>
            <a:r>
              <a:rPr lang="en-ZA" dirty="0" smtClean="0">
                <a:solidFill>
                  <a:schemeClr val="bg1"/>
                </a:solidFill>
              </a:rPr>
              <a:t>Transition Architectures</a:t>
            </a:r>
            <a:r>
              <a:rPr lang="en-ZA" dirty="0">
                <a:solidFill>
                  <a:schemeClr val="bg1"/>
                </a:solidFill>
              </a:rPr>
              <a:t>.</a:t>
            </a:r>
          </a:p>
        </p:txBody>
      </p:sp>
      <p:grpSp>
        <p:nvGrpSpPr>
          <p:cNvPr id="11" name="Group 10"/>
          <p:cNvGrpSpPr/>
          <p:nvPr/>
        </p:nvGrpSpPr>
        <p:grpSpPr>
          <a:xfrm>
            <a:off x="1219198" y="1275479"/>
            <a:ext cx="7519013" cy="3877091"/>
            <a:chOff x="2307772" y="1014222"/>
            <a:chExt cx="7519013" cy="3877091"/>
          </a:xfrm>
        </p:grpSpPr>
        <p:sp>
          <p:nvSpPr>
            <p:cNvPr id="12" name="Rectangle 11"/>
            <p:cNvSpPr/>
            <p:nvPr/>
          </p:nvSpPr>
          <p:spPr>
            <a:xfrm>
              <a:off x="2307772" y="1897148"/>
              <a:ext cx="6647543" cy="29941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sp>
          <p:nvSpPr>
            <p:cNvPr id="13" name="Rectangle 12"/>
            <p:cNvSpPr/>
            <p:nvPr/>
          </p:nvSpPr>
          <p:spPr>
            <a:xfrm>
              <a:off x="2307772" y="1897148"/>
              <a:ext cx="5573000" cy="461665"/>
            </a:xfrm>
            <a:prstGeom prst="rect">
              <a:avLst/>
            </a:prstGeom>
          </p:spPr>
          <p:txBody>
            <a:bodyPr wrap="none">
              <a:spAutoFit/>
            </a:bodyPr>
            <a:lstStyle/>
            <a:p>
              <a:r>
                <a:rPr lang="en-ZA" sz="2400" b="1" dirty="0">
                  <a:solidFill>
                    <a:schemeClr val="bg1"/>
                  </a:solidFill>
                  <a:latin typeface="Times New Roman" panose="02020603050405020304" pitchFamily="18" charset="0"/>
                </a:rPr>
                <a:t>Capability-Based Planning and the ADM</a:t>
              </a:r>
              <a:endParaRPr lang="en-ZA" sz="2400" dirty="0">
                <a:solidFill>
                  <a:schemeClr val="bg1"/>
                </a:solidFill>
              </a:endParaRPr>
            </a:p>
          </p:txBody>
        </p:sp>
        <p:pic>
          <p:nvPicPr>
            <p:cNvPr id="14" name="Picture 2" descr="http://swanwellness.com/wp-content/uploads/2013/07/light-bulb-0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000" l="10000" r="90000"/>
                      </a14:imgEffect>
                    </a14:imgLayer>
                  </a14:imgProps>
                </a:ext>
                <a:ext uri="{28A0092B-C50C-407E-A947-70E740481C1C}">
                  <a14:useLocalDpi xmlns:a14="http://schemas.microsoft.com/office/drawing/2010/main" val="0"/>
                </a:ext>
              </a:extLst>
            </a:blip>
            <a:srcRect/>
            <a:stretch>
              <a:fillRect/>
            </a:stretch>
          </p:blipFill>
          <p:spPr bwMode="auto">
            <a:xfrm>
              <a:off x="7989501" y="1014222"/>
              <a:ext cx="1837284" cy="244971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77256" y="2580164"/>
            <a:ext cx="6270174" cy="2585323"/>
          </a:xfrm>
          <a:prstGeom prst="rect">
            <a:avLst/>
          </a:prstGeom>
        </p:spPr>
        <p:txBody>
          <a:bodyPr wrap="square">
            <a:spAutoFit/>
          </a:bodyPr>
          <a:lstStyle/>
          <a:p>
            <a:pPr marL="285750" indent="-285750">
              <a:buFont typeface="Arial" panose="020B0604020202020204" pitchFamily="34" charset="0"/>
              <a:buChar char="•"/>
            </a:pPr>
            <a:r>
              <a:rPr lang="en-ZA" dirty="0">
                <a:solidFill>
                  <a:schemeClr val="bg1"/>
                </a:solidFill>
                <a:latin typeface="Times New Roman" panose="02020603050405020304" pitchFamily="18" charset="0"/>
              </a:rPr>
              <a:t>Specific capabilities targeted for completion will be the focus of the Architecture </a:t>
            </a:r>
            <a:r>
              <a:rPr lang="en-ZA" dirty="0" smtClean="0">
                <a:solidFill>
                  <a:schemeClr val="bg1"/>
                </a:solidFill>
                <a:latin typeface="Times New Roman" panose="02020603050405020304" pitchFamily="18" charset="0"/>
              </a:rPr>
              <a:t>Definition  (</a:t>
            </a:r>
            <a:r>
              <a:rPr lang="en-ZA" dirty="0">
                <a:solidFill>
                  <a:schemeClr val="bg1"/>
                </a:solidFill>
                <a:latin typeface="Times New Roman" panose="02020603050405020304" pitchFamily="18" charset="0"/>
              </a:rPr>
              <a:t>Phases B, C, and D) and, based upon the identified work packages Phase E, projects will </a:t>
            </a:r>
            <a:r>
              <a:rPr lang="en-ZA" dirty="0" smtClean="0">
                <a:solidFill>
                  <a:schemeClr val="bg1"/>
                </a:solidFill>
                <a:latin typeface="Times New Roman" panose="02020603050405020304" pitchFamily="18" charset="0"/>
              </a:rPr>
              <a:t>be conceived</a:t>
            </a:r>
            <a:r>
              <a:rPr lang="en-ZA" dirty="0">
                <a:solidFill>
                  <a:schemeClr val="bg1"/>
                </a:solidFill>
                <a:latin typeface="Times New Roman" panose="02020603050405020304" pitchFamily="18" charset="0"/>
              </a:rPr>
              <a:t>. </a:t>
            </a:r>
            <a:endParaRPr lang="en-ZA" dirty="0" smtClean="0">
              <a:solidFill>
                <a:schemeClr val="bg1"/>
              </a:solidFill>
              <a:latin typeface="Times New Roman" panose="02020603050405020304" pitchFamily="18" charset="0"/>
            </a:endParaRPr>
          </a:p>
          <a:p>
            <a:pPr marL="285750" indent="-285750">
              <a:buFont typeface="Arial" panose="020B0604020202020204" pitchFamily="34" charset="0"/>
              <a:buChar char="•"/>
            </a:pPr>
            <a:r>
              <a:rPr lang="en-ZA" dirty="0" smtClean="0">
                <a:solidFill>
                  <a:schemeClr val="bg1"/>
                </a:solidFill>
                <a:latin typeface="Times New Roman" panose="02020603050405020304" pitchFamily="18" charset="0"/>
              </a:rPr>
              <a:t>The </a:t>
            </a:r>
            <a:r>
              <a:rPr lang="en-ZA" dirty="0">
                <a:solidFill>
                  <a:schemeClr val="bg1"/>
                </a:solidFill>
                <a:latin typeface="Times New Roman" panose="02020603050405020304" pitchFamily="18" charset="0"/>
              </a:rPr>
              <a:t>capability increments will be the drivers for the Transition Architectures (</a:t>
            </a:r>
            <a:r>
              <a:rPr lang="en-ZA" dirty="0" smtClean="0">
                <a:solidFill>
                  <a:schemeClr val="bg1"/>
                </a:solidFill>
                <a:latin typeface="Times New Roman" panose="02020603050405020304" pitchFamily="18" charset="0"/>
              </a:rPr>
              <a:t>Phase E</a:t>
            </a:r>
            <a:r>
              <a:rPr lang="en-ZA" dirty="0">
                <a:solidFill>
                  <a:schemeClr val="bg1"/>
                </a:solidFill>
                <a:latin typeface="Times New Roman" panose="02020603050405020304" pitchFamily="18" charset="0"/>
              </a:rPr>
              <a:t>) that will structure the project increments. </a:t>
            </a:r>
            <a:endParaRPr lang="en-ZA" dirty="0" smtClean="0">
              <a:solidFill>
                <a:schemeClr val="bg1"/>
              </a:solidFill>
              <a:latin typeface="Times New Roman" panose="02020603050405020304" pitchFamily="18" charset="0"/>
            </a:endParaRPr>
          </a:p>
          <a:p>
            <a:pPr marL="285750" indent="-285750">
              <a:buFont typeface="Arial" panose="020B0604020202020204" pitchFamily="34" charset="0"/>
              <a:buChar char="•"/>
            </a:pPr>
            <a:r>
              <a:rPr lang="en-ZA" dirty="0" smtClean="0">
                <a:solidFill>
                  <a:schemeClr val="bg1"/>
                </a:solidFill>
                <a:latin typeface="Times New Roman" panose="02020603050405020304" pitchFamily="18" charset="0"/>
              </a:rPr>
              <a:t>The </a:t>
            </a:r>
            <a:r>
              <a:rPr lang="en-ZA" dirty="0">
                <a:solidFill>
                  <a:schemeClr val="bg1"/>
                </a:solidFill>
                <a:latin typeface="Times New Roman" panose="02020603050405020304" pitchFamily="18" charset="0"/>
              </a:rPr>
              <a:t>actual delivery will be coordinated through </a:t>
            </a:r>
            <a:r>
              <a:rPr lang="en-ZA" dirty="0" smtClean="0">
                <a:solidFill>
                  <a:schemeClr val="bg1"/>
                </a:solidFill>
                <a:latin typeface="Times New Roman" panose="02020603050405020304" pitchFamily="18" charset="0"/>
              </a:rPr>
              <a:t>the Implementation </a:t>
            </a:r>
            <a:r>
              <a:rPr lang="en-ZA" dirty="0">
                <a:solidFill>
                  <a:schemeClr val="bg1"/>
                </a:solidFill>
                <a:latin typeface="Times New Roman" panose="02020603050405020304" pitchFamily="18" charset="0"/>
              </a:rPr>
              <a:t>and Migration Plans (Phase F).</a:t>
            </a:r>
            <a:endParaRPr lang="en-ZA" dirty="0">
              <a:solidFill>
                <a:schemeClr val="bg1"/>
              </a:solidFill>
            </a:endParaRPr>
          </a:p>
        </p:txBody>
      </p:sp>
    </p:spTree>
    <p:extLst>
      <p:ext uri="{BB962C8B-B14F-4D97-AF65-F5344CB8AC3E}">
        <p14:creationId xmlns:p14="http://schemas.microsoft.com/office/powerpoint/2010/main" val="155665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fade">
                                      <p:cBhvr>
                                        <p:cTn id="29" dur="500"/>
                                        <p:tgtEl>
                                          <p:spTgt spid="8">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2" end="2"/>
                                            </p:txEl>
                                          </p:spTgt>
                                        </p:tgtEl>
                                        <p:attrNameLst>
                                          <p:attrName>style.visibility</p:attrName>
                                        </p:attrNameLst>
                                      </p:cBhvr>
                                      <p:to>
                                        <p:strVal val="visible"/>
                                      </p:to>
                                    </p:set>
                                    <p:animEffect transition="in" filter="fade">
                                      <p:cBhvr>
                                        <p:cTn id="34" dur="500"/>
                                        <p:tgtEl>
                                          <p:spTgt spid="8">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xEl>
                                              <p:pRg st="0" end="0"/>
                                            </p:txEl>
                                          </p:spTgt>
                                        </p:tgtEl>
                                        <p:attrNameLst>
                                          <p:attrName>style.visibility</p:attrName>
                                        </p:attrNameLst>
                                      </p:cBhvr>
                                      <p:to>
                                        <p:strVal val="visible"/>
                                      </p:to>
                                    </p:set>
                                    <p:animEffect transition="in" filter="fade">
                                      <p:cBhvr>
                                        <p:cTn id="44" dur="500"/>
                                        <p:tgtEl>
                                          <p:spTgt spid="15">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xEl>
                                              <p:pRg st="1" end="1"/>
                                            </p:txEl>
                                          </p:spTgt>
                                        </p:tgtEl>
                                        <p:attrNameLst>
                                          <p:attrName>style.visibility</p:attrName>
                                        </p:attrNameLst>
                                      </p:cBhvr>
                                      <p:to>
                                        <p:strVal val="visible"/>
                                      </p:to>
                                    </p:set>
                                    <p:animEffect transition="in" filter="fade">
                                      <p:cBhvr>
                                        <p:cTn id="49" dur="500"/>
                                        <p:tgtEl>
                                          <p:spTgt spid="15">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xEl>
                                              <p:pRg st="2" end="2"/>
                                            </p:txEl>
                                          </p:spTgt>
                                        </p:tgtEl>
                                        <p:attrNameLst>
                                          <p:attrName>style.visibility</p:attrName>
                                        </p:attrNameLst>
                                      </p:cBhvr>
                                      <p:to>
                                        <p:strVal val="visible"/>
                                      </p:to>
                                    </p:set>
                                    <p:animEffect transition="in" filter="fade">
                                      <p:cBhvr>
                                        <p:cTn id="54"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p:bldP spid="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a:t>What is Architecture in the Context of TOGAF?</a:t>
            </a:r>
          </a:p>
        </p:txBody>
      </p:sp>
      <p:sp>
        <p:nvSpPr>
          <p:cNvPr id="3" name="Content Placeholder 2"/>
          <p:cNvSpPr>
            <a:spLocks noGrp="1"/>
          </p:cNvSpPr>
          <p:nvPr>
            <p:ph idx="1"/>
          </p:nvPr>
        </p:nvSpPr>
        <p:spPr/>
        <p:txBody>
          <a:bodyPr>
            <a:normAutofit/>
          </a:bodyPr>
          <a:lstStyle/>
          <a:p>
            <a:pPr marL="0" indent="0">
              <a:buNone/>
            </a:pPr>
            <a:r>
              <a:rPr lang="en-ZA" sz="2400" dirty="0"/>
              <a:t>In TOGAF, “architecture” has two meanings depending </a:t>
            </a:r>
            <a:r>
              <a:rPr lang="en-ZA" sz="2400" dirty="0" smtClean="0"/>
              <a:t>upon the </a:t>
            </a:r>
            <a:r>
              <a:rPr lang="en-ZA" sz="2400" dirty="0"/>
              <a:t>context</a:t>
            </a:r>
            <a:r>
              <a:rPr lang="en-ZA" sz="2400" dirty="0" smtClean="0"/>
              <a:t>:</a:t>
            </a:r>
          </a:p>
          <a:p>
            <a:pPr marL="0" indent="0">
              <a:buNone/>
            </a:pPr>
            <a:r>
              <a:rPr lang="en-ZA" sz="2400" dirty="0"/>
              <a:t>1. A formal description of a system, or a detailed plan of the system at </a:t>
            </a:r>
            <a:r>
              <a:rPr lang="en-ZA" sz="2400" dirty="0" smtClean="0"/>
              <a:t>a component </a:t>
            </a:r>
            <a:r>
              <a:rPr lang="en-ZA" sz="2400" dirty="0"/>
              <a:t>level to guide its </a:t>
            </a:r>
            <a:r>
              <a:rPr lang="en-ZA" sz="2400" dirty="0" smtClean="0"/>
              <a:t>implementation.</a:t>
            </a:r>
          </a:p>
          <a:p>
            <a:pPr marL="0" indent="0">
              <a:buNone/>
            </a:pPr>
            <a:r>
              <a:rPr lang="en-ZA" sz="2400" dirty="0"/>
              <a:t>2. The structure of components, their inter-relationships, and the </a:t>
            </a:r>
            <a:r>
              <a:rPr lang="en-ZA" sz="2400" dirty="0" smtClean="0"/>
              <a:t>principles and </a:t>
            </a:r>
            <a:r>
              <a:rPr lang="en-ZA" sz="2400" dirty="0"/>
              <a:t>guidelines governing their design and evolution over </a:t>
            </a:r>
            <a:r>
              <a:rPr lang="en-ZA" sz="2400" dirty="0" smtClean="0"/>
              <a:t>time.</a:t>
            </a:r>
            <a:endParaRPr lang="en-ZA" sz="2400" dirty="0"/>
          </a:p>
        </p:txBody>
      </p:sp>
    </p:spTree>
    <p:extLst>
      <p:ext uri="{BB962C8B-B14F-4D97-AF65-F5344CB8AC3E}">
        <p14:creationId xmlns:p14="http://schemas.microsoft.com/office/powerpoint/2010/main" val="4241692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9347" y="499494"/>
            <a:ext cx="8596668" cy="1320800"/>
          </a:xfrm>
        </p:spPr>
        <p:txBody>
          <a:bodyPr/>
          <a:lstStyle/>
          <a:p>
            <a:r>
              <a:rPr lang="en-ZA" dirty="0"/>
              <a:t>Phase E</a:t>
            </a:r>
            <a:r>
              <a:rPr lang="en-ZA" dirty="0" smtClean="0"/>
              <a:t> </a:t>
            </a:r>
            <a:r>
              <a:rPr lang="en-ZA" dirty="0"/>
              <a:t>Steps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50</a:t>
            </a:fld>
            <a:endParaRPr lang="en-US" dirty="0"/>
          </a:p>
        </p:txBody>
      </p:sp>
      <p:sp>
        <p:nvSpPr>
          <p:cNvPr id="7" name="Rectangular Callout 6"/>
          <p:cNvSpPr/>
          <p:nvPr/>
        </p:nvSpPr>
        <p:spPr>
          <a:xfrm>
            <a:off x="4494727" y="-29028"/>
            <a:ext cx="5988676" cy="6858000"/>
          </a:xfrm>
          <a:prstGeom prst="wedgeRectCallout">
            <a:avLst>
              <a:gd name="adj1" fmla="val -97768"/>
              <a:gd name="adj2" fmla="val 37480"/>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454" y="1960871"/>
            <a:ext cx="3850783" cy="4295104"/>
          </a:xfrm>
          <a:prstGeom prst="rect">
            <a:avLst/>
          </a:prstGeom>
        </p:spPr>
      </p:pic>
      <p:sp>
        <p:nvSpPr>
          <p:cNvPr id="8" name="Rectangle 7"/>
          <p:cNvSpPr/>
          <p:nvPr/>
        </p:nvSpPr>
        <p:spPr>
          <a:xfrm>
            <a:off x="4552682" y="90205"/>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1. Determine/Confirm Key Corporate Change Attributes</a:t>
            </a:r>
          </a:p>
        </p:txBody>
      </p:sp>
      <p:sp>
        <p:nvSpPr>
          <p:cNvPr id="9" name="Rectangle 8"/>
          <p:cNvSpPr/>
          <p:nvPr/>
        </p:nvSpPr>
        <p:spPr>
          <a:xfrm>
            <a:off x="4552682" y="70997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Determine Business Constraints for Implementation</a:t>
            </a:r>
          </a:p>
        </p:txBody>
      </p:sp>
      <p:sp>
        <p:nvSpPr>
          <p:cNvPr id="10" name="Rectangle 9"/>
          <p:cNvSpPr/>
          <p:nvPr/>
        </p:nvSpPr>
        <p:spPr>
          <a:xfrm>
            <a:off x="4560562" y="1342618"/>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Review and Consolidate Gap Analysis Results from Phases B to D</a:t>
            </a:r>
          </a:p>
        </p:txBody>
      </p:sp>
      <p:sp>
        <p:nvSpPr>
          <p:cNvPr id="11" name="Rectangle 10"/>
          <p:cNvSpPr/>
          <p:nvPr/>
        </p:nvSpPr>
        <p:spPr>
          <a:xfrm>
            <a:off x="4560562" y="1962390"/>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4. Review Consolidated Requirements Across Related Business Functions</a:t>
            </a:r>
          </a:p>
        </p:txBody>
      </p:sp>
      <p:sp>
        <p:nvSpPr>
          <p:cNvPr id="12" name="Rectangle 11"/>
          <p:cNvSpPr/>
          <p:nvPr/>
        </p:nvSpPr>
        <p:spPr>
          <a:xfrm>
            <a:off x="4552682" y="2599978"/>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5. Consolidate and Reconcile Interoperability Requirements</a:t>
            </a:r>
          </a:p>
        </p:txBody>
      </p:sp>
      <p:sp>
        <p:nvSpPr>
          <p:cNvPr id="13" name="Rectangle 12"/>
          <p:cNvSpPr/>
          <p:nvPr/>
        </p:nvSpPr>
        <p:spPr>
          <a:xfrm>
            <a:off x="4552682" y="3219744"/>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Refine and Validate Dependencies</a:t>
            </a:r>
          </a:p>
        </p:txBody>
      </p:sp>
      <p:sp>
        <p:nvSpPr>
          <p:cNvPr id="14" name="Rectangle 13"/>
          <p:cNvSpPr/>
          <p:nvPr/>
        </p:nvSpPr>
        <p:spPr>
          <a:xfrm>
            <a:off x="4560562" y="385239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7. Confirm Readiness and Risk for Business Transformation</a:t>
            </a:r>
          </a:p>
        </p:txBody>
      </p:sp>
      <p:sp>
        <p:nvSpPr>
          <p:cNvPr id="15" name="Rectangle 14"/>
          <p:cNvSpPr/>
          <p:nvPr/>
        </p:nvSpPr>
        <p:spPr>
          <a:xfrm>
            <a:off x="4560562" y="4472163"/>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8. Formulate Implementation and Migration Strategy</a:t>
            </a:r>
          </a:p>
        </p:txBody>
      </p:sp>
      <p:sp>
        <p:nvSpPr>
          <p:cNvPr id="16" name="Rectangle 15"/>
          <p:cNvSpPr/>
          <p:nvPr/>
        </p:nvSpPr>
        <p:spPr>
          <a:xfrm>
            <a:off x="4560562" y="5087127"/>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9. Identify and Group Major Work Packages</a:t>
            </a:r>
          </a:p>
        </p:txBody>
      </p:sp>
      <p:sp>
        <p:nvSpPr>
          <p:cNvPr id="17" name="Rectangle 16"/>
          <p:cNvSpPr/>
          <p:nvPr/>
        </p:nvSpPr>
        <p:spPr>
          <a:xfrm>
            <a:off x="459347" y="1281108"/>
            <a:ext cx="3880834" cy="523220"/>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a:t>
            </a:r>
            <a:r>
              <a:rPr lang="en-ZA" sz="1400" dirty="0">
                <a:latin typeface="ArialMT"/>
              </a:rPr>
              <a:t>situation</a:t>
            </a:r>
            <a:r>
              <a:rPr lang="en-ZA" sz="1400" dirty="0" smtClean="0">
                <a:latin typeface="ArialMT"/>
              </a:rPr>
              <a:t>. </a:t>
            </a:r>
            <a:endParaRPr lang="en-ZA" sz="4000" dirty="0"/>
          </a:p>
        </p:txBody>
      </p:sp>
      <p:sp>
        <p:nvSpPr>
          <p:cNvPr id="18" name="Rectangle 17"/>
          <p:cNvSpPr/>
          <p:nvPr/>
        </p:nvSpPr>
        <p:spPr>
          <a:xfrm>
            <a:off x="4552682" y="570209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smtClean="0"/>
              <a:t>10. </a:t>
            </a:r>
            <a:r>
              <a:rPr lang="en-ZA" dirty="0"/>
              <a:t>Identify Transition Architectures</a:t>
            </a:r>
          </a:p>
        </p:txBody>
      </p:sp>
      <p:sp>
        <p:nvSpPr>
          <p:cNvPr id="19" name="Rectangle 18"/>
          <p:cNvSpPr/>
          <p:nvPr/>
        </p:nvSpPr>
        <p:spPr>
          <a:xfrm>
            <a:off x="4559942" y="6304429"/>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smtClean="0"/>
              <a:t>11. </a:t>
            </a:r>
            <a:r>
              <a:rPr lang="en-ZA" dirty="0"/>
              <a:t>Create the Architecture Roadmap &amp; Implementation and Migration Plan</a:t>
            </a:r>
          </a:p>
        </p:txBody>
      </p:sp>
    </p:spTree>
    <p:extLst>
      <p:ext uri="{BB962C8B-B14F-4D97-AF65-F5344CB8AC3E}">
        <p14:creationId xmlns:p14="http://schemas.microsoft.com/office/powerpoint/2010/main" val="3208861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ZA" dirty="0" smtClean="0"/>
              <a:t>Addresses </a:t>
            </a:r>
            <a:r>
              <a:rPr lang="en-ZA" dirty="0"/>
              <a:t>the formulation of a set of </a:t>
            </a:r>
            <a:r>
              <a:rPr lang="en-ZA" dirty="0" smtClean="0"/>
              <a:t>detailed sequence </a:t>
            </a:r>
            <a:r>
              <a:rPr lang="en-ZA" dirty="0"/>
              <a:t>of Transition Architectures with a supporting Implementation </a:t>
            </a:r>
            <a:r>
              <a:rPr lang="en-ZA" dirty="0" smtClean="0"/>
              <a:t>and Migration </a:t>
            </a:r>
            <a:r>
              <a:rPr lang="en-ZA" dirty="0"/>
              <a:t>Plan.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51</a:t>
            </a:fld>
            <a:endParaRPr lang="en-US" dirty="0"/>
          </a:p>
        </p:txBody>
      </p:sp>
      <p:sp>
        <p:nvSpPr>
          <p:cNvPr id="6" name="TextBox 5">
            <a:hlinkClick r:id="rId2"/>
          </p:cNvPr>
          <p:cNvSpPr txBox="1"/>
          <p:nvPr/>
        </p:nvSpPr>
        <p:spPr>
          <a:xfrm>
            <a:off x="117303" y="-236265"/>
            <a:ext cx="1794081" cy="3770263"/>
          </a:xfrm>
          <a:prstGeom prst="rect">
            <a:avLst/>
          </a:prstGeom>
          <a:noFill/>
        </p:spPr>
        <p:txBody>
          <a:bodyPr wrap="none" rtlCol="0">
            <a:spAutoFit/>
          </a:bodyPr>
          <a:lstStyle/>
          <a:p>
            <a:r>
              <a:rPr lang="en-ZA" sz="23900" dirty="0" smtClean="0">
                <a:solidFill>
                  <a:schemeClr val="bg1">
                    <a:lumMod val="75000"/>
                  </a:schemeClr>
                </a:solidFill>
                <a:effectLst>
                  <a:outerShdw blurRad="38100" dist="38100" dir="2700000" algn="tl">
                    <a:srgbClr val="000000">
                      <a:alpha val="43137"/>
                    </a:srgbClr>
                  </a:outerShdw>
                </a:effectLst>
              </a:rPr>
              <a:t>F</a:t>
            </a:r>
            <a:endParaRPr lang="en-ZA" sz="23900" dirty="0">
              <a:solidFill>
                <a:schemeClr val="bg1">
                  <a:lumMod val="7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2110156" y="241300"/>
            <a:ext cx="8596668" cy="3403600"/>
          </a:xfrm>
        </p:spPr>
        <p:txBody>
          <a:bodyPr/>
          <a:lstStyle/>
          <a:p>
            <a:r>
              <a:rPr lang="en-ZA" dirty="0" smtClean="0"/>
              <a:t>Migration Planning</a:t>
            </a:r>
            <a:endParaRPr lang="en-ZA" dirty="0"/>
          </a:p>
        </p:txBody>
      </p:sp>
    </p:spTree>
    <p:extLst>
      <p:ext uri="{BB962C8B-B14F-4D97-AF65-F5344CB8AC3E}">
        <p14:creationId xmlns:p14="http://schemas.microsoft.com/office/powerpoint/2010/main" val="3447280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Objective</a:t>
            </a:r>
            <a:endParaRPr lang="en-ZA" dirty="0"/>
          </a:p>
        </p:txBody>
      </p:sp>
      <p:sp>
        <p:nvSpPr>
          <p:cNvPr id="3" name="Content Placeholder 2"/>
          <p:cNvSpPr>
            <a:spLocks noGrp="1"/>
          </p:cNvSpPr>
          <p:nvPr>
            <p:ph idx="1"/>
          </p:nvPr>
        </p:nvSpPr>
        <p:spPr>
          <a:xfrm>
            <a:off x="290969" y="1582057"/>
            <a:ext cx="9419702" cy="3846286"/>
          </a:xfrm>
        </p:spPr>
        <p:txBody>
          <a:bodyPr>
            <a:normAutofit fontScale="92500"/>
          </a:bodyPr>
          <a:lstStyle/>
          <a:p>
            <a:r>
              <a:rPr lang="en-ZA" sz="2400" dirty="0" smtClean="0"/>
              <a:t> 	</a:t>
            </a:r>
            <a:r>
              <a:rPr lang="en-ZA" sz="2400" dirty="0" err="1" smtClean="0"/>
              <a:t>Analyze</a:t>
            </a:r>
            <a:r>
              <a:rPr lang="en-ZA" sz="2400" dirty="0" smtClean="0"/>
              <a:t> </a:t>
            </a:r>
            <a:r>
              <a:rPr lang="en-ZA" sz="2400" dirty="0"/>
              <a:t>cost benefits and risk. </a:t>
            </a:r>
            <a:endParaRPr lang="en-ZA" sz="2400" dirty="0" smtClean="0"/>
          </a:p>
          <a:p>
            <a:r>
              <a:rPr lang="en-ZA" sz="2400" dirty="0" smtClean="0"/>
              <a:t>Develop detailed Implementation </a:t>
            </a:r>
            <a:r>
              <a:rPr lang="en-ZA" sz="2400" dirty="0"/>
              <a:t>and Migration Plan</a:t>
            </a:r>
            <a:r>
              <a:rPr lang="en-ZA" sz="2400" dirty="0" smtClean="0"/>
              <a:t>.</a:t>
            </a:r>
          </a:p>
          <a:p>
            <a:r>
              <a:rPr lang="en-ZA" sz="2400" dirty="0"/>
              <a:t>Finalize the Architecture Roadmap and the supporting Implementation and Migration </a:t>
            </a:r>
            <a:r>
              <a:rPr lang="en-ZA" sz="2400" dirty="0" smtClean="0"/>
              <a:t>Plan.</a:t>
            </a:r>
            <a:endParaRPr lang="en-ZA" sz="2400" dirty="0"/>
          </a:p>
          <a:p>
            <a:r>
              <a:rPr lang="en-ZA" sz="2400" dirty="0"/>
              <a:t>Ensure that the Implementation and Migration Plan is coordinated with the enterprise's approach to managing and implementing change in the enterprise's overall change </a:t>
            </a:r>
            <a:r>
              <a:rPr lang="en-ZA" sz="2400" dirty="0" smtClean="0"/>
              <a:t>portfolio.</a:t>
            </a:r>
            <a:endParaRPr lang="en-ZA" sz="2400" dirty="0"/>
          </a:p>
          <a:p>
            <a:r>
              <a:rPr lang="en-ZA" sz="2400" dirty="0"/>
              <a:t>Ensure that the business value and cost of work packages and Transition Architectures is understood by key </a:t>
            </a:r>
            <a:r>
              <a:rPr lang="en-ZA" sz="2400" dirty="0" smtClean="0"/>
              <a:t>stakeholders.</a:t>
            </a:r>
            <a:endParaRPr lang="en-ZA" sz="2400" dirty="0"/>
          </a:p>
          <a:p>
            <a:endParaRPr lang="en-ZA"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52</a:t>
            </a:fld>
            <a:endParaRPr lang="en-US" dirty="0"/>
          </a:p>
        </p:txBody>
      </p:sp>
      <p:grpSp>
        <p:nvGrpSpPr>
          <p:cNvPr id="5" name="Group 4"/>
          <p:cNvGrpSpPr/>
          <p:nvPr/>
        </p:nvGrpSpPr>
        <p:grpSpPr>
          <a:xfrm>
            <a:off x="899887" y="1129966"/>
            <a:ext cx="7983162" cy="4914390"/>
            <a:chOff x="1799776" y="883988"/>
            <a:chExt cx="7983162" cy="4398395"/>
          </a:xfrm>
        </p:grpSpPr>
        <p:sp>
          <p:nvSpPr>
            <p:cNvPr id="6" name="Rectangle 5"/>
            <p:cNvSpPr/>
            <p:nvPr/>
          </p:nvSpPr>
          <p:spPr>
            <a:xfrm>
              <a:off x="1799776" y="1897148"/>
              <a:ext cx="7155540" cy="338523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pic>
          <p:nvPicPr>
            <p:cNvPr id="8" name="Picture 2" descr="http://swanwellness.com/wp-content/uploads/2013/07/light-bulb-0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000" l="10000" r="90000"/>
                      </a14:imgEffect>
                    </a14:imgLayer>
                  </a14:imgProps>
                </a:ext>
                <a:ext uri="{28A0092B-C50C-407E-A947-70E740481C1C}">
                  <a14:useLocalDpi xmlns:a14="http://schemas.microsoft.com/office/drawing/2010/main" val="0"/>
                </a:ext>
              </a:extLst>
            </a:blip>
            <a:srcRect/>
            <a:stretch>
              <a:fillRect/>
            </a:stretch>
          </p:blipFill>
          <p:spPr bwMode="auto">
            <a:xfrm>
              <a:off x="7945654" y="883988"/>
              <a:ext cx="1837284" cy="2106025"/>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899887" y="2351038"/>
            <a:ext cx="6523039" cy="3693319"/>
          </a:xfrm>
          <a:prstGeom prst="rect">
            <a:avLst/>
          </a:prstGeom>
        </p:spPr>
        <p:txBody>
          <a:bodyPr wrap="square">
            <a:spAutoFit/>
          </a:bodyPr>
          <a:lstStyle/>
          <a:p>
            <a:pPr marL="285750" indent="-285750">
              <a:buFont typeface="Arial" panose="020B0604020202020204" pitchFamily="34" charset="0"/>
              <a:buChar char="•"/>
            </a:pPr>
            <a:r>
              <a:rPr lang="en-ZA" dirty="0">
                <a:solidFill>
                  <a:schemeClr val="bg1"/>
                </a:solidFill>
              </a:rPr>
              <a:t>The focus of Phase F is the creation of </a:t>
            </a:r>
            <a:r>
              <a:rPr lang="en-ZA" dirty="0" smtClean="0">
                <a:solidFill>
                  <a:schemeClr val="bg1"/>
                </a:solidFill>
              </a:rPr>
              <a:t>an  </a:t>
            </a:r>
            <a:r>
              <a:rPr lang="en-ZA" dirty="0">
                <a:solidFill>
                  <a:schemeClr val="bg1"/>
                </a:solidFill>
              </a:rPr>
              <a:t>Implementation and Migration Plan in co-operation with the portfolio and project managers.</a:t>
            </a:r>
          </a:p>
          <a:p>
            <a:pPr marL="285750" indent="-285750">
              <a:buFont typeface="Arial" panose="020B0604020202020204" pitchFamily="34" charset="0"/>
              <a:buChar char="•"/>
            </a:pPr>
            <a:r>
              <a:rPr lang="en-ZA" dirty="0">
                <a:solidFill>
                  <a:schemeClr val="bg1"/>
                </a:solidFill>
              </a:rPr>
              <a:t>Phase E provides an incomplete Architecture Roadmap and Implementation and Migration Plan that address the Request for Architecture Work. In Phase F this Roadmap and the Implementation and Migration Plan are integrated with the enterprise's other change activity</a:t>
            </a:r>
            <a:r>
              <a:rPr lang="en-ZA" dirty="0" smtClean="0">
                <a:solidFill>
                  <a:schemeClr val="bg1"/>
                </a:solidFill>
              </a:rPr>
              <a:t>.</a:t>
            </a:r>
          </a:p>
          <a:p>
            <a:pPr marL="285750" indent="-285750">
              <a:buFont typeface="Arial" panose="020B0604020202020204" pitchFamily="34" charset="0"/>
              <a:buChar char="•"/>
            </a:pPr>
            <a:r>
              <a:rPr lang="en-ZA" dirty="0">
                <a:solidFill>
                  <a:schemeClr val="bg1"/>
                </a:solidFill>
              </a:rPr>
              <a:t> The Architecture Roadmap, Version 0.1 and Implementation and Migration Plan, Version 0.1 from Phase E will form the basis of the final Implementation and Migration Plan that will include portfolio and project-level detail.</a:t>
            </a:r>
          </a:p>
        </p:txBody>
      </p:sp>
    </p:spTree>
    <p:extLst>
      <p:ext uri="{BB962C8B-B14F-4D97-AF65-F5344CB8AC3E}">
        <p14:creationId xmlns:p14="http://schemas.microsoft.com/office/powerpoint/2010/main" val="1934498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3">
                                            <p:txEl>
                                              <p:pRg st="0" end="0"/>
                                            </p:txEl>
                                          </p:spTgt>
                                        </p:tgtEl>
                                      </p:cBhvr>
                                    </p:animEffect>
                                    <p:set>
                                      <p:cBhvr>
                                        <p:cTn id="7" dur="1" fill="hold">
                                          <p:stCondLst>
                                            <p:cond delay="1999"/>
                                          </p:stCondLst>
                                        </p:cTn>
                                        <p:tgtEl>
                                          <p:spTgt spid="3">
                                            <p:txEl>
                                              <p:pRg st="0" end="0"/>
                                            </p:txEl>
                                          </p:spTgt>
                                        </p:tgtEl>
                                        <p:attrNameLst>
                                          <p:attrName>style.visibility</p:attrName>
                                        </p:attrNameLst>
                                      </p:cBhvr>
                                      <p:to>
                                        <p:strVal val="hidden"/>
                                      </p:to>
                                    </p:set>
                                  </p:childTnLst>
                                </p:cTn>
                              </p:par>
                              <p:par>
                                <p:cTn id="8" presetID="6" presetClass="exit" presetSubtype="32" fill="hold" grpId="0" nodeType="withEffect">
                                  <p:stCondLst>
                                    <p:cond delay="0"/>
                                  </p:stCondLst>
                                  <p:childTnLst>
                                    <p:animEffect transition="out" filter="circle(out)">
                                      <p:cBhvr>
                                        <p:cTn id="9" dur="2000"/>
                                        <p:tgtEl>
                                          <p:spTgt spid="3">
                                            <p:txEl>
                                              <p:pRg st="1" end="1"/>
                                            </p:txEl>
                                          </p:spTgt>
                                        </p:tgtEl>
                                      </p:cBhvr>
                                    </p:animEffect>
                                    <p:set>
                                      <p:cBhvr>
                                        <p:cTn id="10" dur="1" fill="hold">
                                          <p:stCondLst>
                                            <p:cond delay="1999"/>
                                          </p:stCondLst>
                                        </p:cTn>
                                        <p:tgtEl>
                                          <p:spTgt spid="3">
                                            <p:txEl>
                                              <p:pRg st="1" end="1"/>
                                            </p:txEl>
                                          </p:spTgt>
                                        </p:tgtEl>
                                        <p:attrNameLst>
                                          <p:attrName>style.visibility</p:attrName>
                                        </p:attrNameLst>
                                      </p:cBhvr>
                                      <p:to>
                                        <p:strVal val="hidden"/>
                                      </p:to>
                                    </p:set>
                                  </p:childTnLst>
                                </p:cTn>
                              </p:par>
                              <p:par>
                                <p:cTn id="11" presetID="6" presetClass="exit" presetSubtype="32" fill="hold" grpId="0" nodeType="withEffect">
                                  <p:stCondLst>
                                    <p:cond delay="0"/>
                                  </p:stCondLst>
                                  <p:childTnLst>
                                    <p:animEffect transition="out" filter="circle(out)">
                                      <p:cBhvr>
                                        <p:cTn id="12" dur="2000"/>
                                        <p:tgtEl>
                                          <p:spTgt spid="3">
                                            <p:txEl>
                                              <p:pRg st="2" end="2"/>
                                            </p:txEl>
                                          </p:spTgt>
                                        </p:tgtEl>
                                      </p:cBhvr>
                                    </p:animEffect>
                                    <p:set>
                                      <p:cBhvr>
                                        <p:cTn id="13" dur="1" fill="hold">
                                          <p:stCondLst>
                                            <p:cond delay="1999"/>
                                          </p:stCondLst>
                                        </p:cTn>
                                        <p:tgtEl>
                                          <p:spTgt spid="3">
                                            <p:txEl>
                                              <p:pRg st="2" end="2"/>
                                            </p:txEl>
                                          </p:spTgt>
                                        </p:tgtEl>
                                        <p:attrNameLst>
                                          <p:attrName>style.visibility</p:attrName>
                                        </p:attrNameLst>
                                      </p:cBhvr>
                                      <p:to>
                                        <p:strVal val="hidden"/>
                                      </p:to>
                                    </p:set>
                                  </p:childTnLst>
                                </p:cTn>
                              </p:par>
                              <p:par>
                                <p:cTn id="14" presetID="6" presetClass="exit" presetSubtype="32" fill="hold" grpId="0" nodeType="withEffect">
                                  <p:stCondLst>
                                    <p:cond delay="0"/>
                                  </p:stCondLst>
                                  <p:childTnLst>
                                    <p:animEffect transition="out" filter="circle(out)">
                                      <p:cBhvr>
                                        <p:cTn id="15" dur="2000"/>
                                        <p:tgtEl>
                                          <p:spTgt spid="3">
                                            <p:txEl>
                                              <p:pRg st="3" end="3"/>
                                            </p:txEl>
                                          </p:spTgt>
                                        </p:tgtEl>
                                      </p:cBhvr>
                                    </p:animEffect>
                                    <p:set>
                                      <p:cBhvr>
                                        <p:cTn id="16" dur="1" fill="hold">
                                          <p:stCondLst>
                                            <p:cond delay="1999"/>
                                          </p:stCondLst>
                                        </p:cTn>
                                        <p:tgtEl>
                                          <p:spTgt spid="3">
                                            <p:txEl>
                                              <p:pRg st="3" end="3"/>
                                            </p:txEl>
                                          </p:spTgt>
                                        </p:tgtEl>
                                        <p:attrNameLst>
                                          <p:attrName>style.visibility</p:attrName>
                                        </p:attrNameLst>
                                      </p:cBhvr>
                                      <p:to>
                                        <p:strVal val="hidden"/>
                                      </p:to>
                                    </p:set>
                                  </p:childTnLst>
                                </p:cTn>
                              </p:par>
                              <p:par>
                                <p:cTn id="17" presetID="6" presetClass="exit" presetSubtype="32" fill="hold" grpId="0" nodeType="withEffect">
                                  <p:stCondLst>
                                    <p:cond delay="0"/>
                                  </p:stCondLst>
                                  <p:childTnLst>
                                    <p:animEffect transition="out" filter="circle(out)">
                                      <p:cBhvr>
                                        <p:cTn id="18" dur="2000"/>
                                        <p:tgtEl>
                                          <p:spTgt spid="3">
                                            <p:txEl>
                                              <p:pRg st="4" end="4"/>
                                            </p:txEl>
                                          </p:spTgt>
                                        </p:tgtEl>
                                      </p:cBhvr>
                                    </p:animEffect>
                                    <p:set>
                                      <p:cBhvr>
                                        <p:cTn id="19" dur="1" fill="hold">
                                          <p:stCondLst>
                                            <p:cond delay="1999"/>
                                          </p:stCondLst>
                                        </p:cTn>
                                        <p:tgtEl>
                                          <p:spTgt spid="3">
                                            <p:txEl>
                                              <p:pRg st="4" end="4"/>
                                            </p:txEl>
                                          </p:spTgt>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9347" y="289052"/>
            <a:ext cx="8596668" cy="1320800"/>
          </a:xfrm>
        </p:spPr>
        <p:txBody>
          <a:bodyPr/>
          <a:lstStyle/>
          <a:p>
            <a:r>
              <a:rPr lang="en-ZA" dirty="0"/>
              <a:t>Phase F</a:t>
            </a:r>
            <a:r>
              <a:rPr lang="en-ZA" dirty="0" smtClean="0"/>
              <a:t> Steps</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53</a:t>
            </a:fld>
            <a:endParaRPr lang="en-US" dirty="0"/>
          </a:p>
        </p:txBody>
      </p:sp>
      <p:sp>
        <p:nvSpPr>
          <p:cNvPr id="7" name="Rectangular Callout 6"/>
          <p:cNvSpPr/>
          <p:nvPr/>
        </p:nvSpPr>
        <p:spPr>
          <a:xfrm>
            <a:off x="459347" y="1852427"/>
            <a:ext cx="5988676" cy="4833256"/>
          </a:xfrm>
          <a:prstGeom prst="wedgeRectCallout">
            <a:avLst>
              <a:gd name="adj1" fmla="val 97578"/>
              <a:gd name="adj2" fmla="val 18815"/>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8338042" y="1633479"/>
            <a:ext cx="3850783" cy="4295104"/>
          </a:xfrm>
          <a:prstGeom prst="rect">
            <a:avLst/>
          </a:prstGeom>
        </p:spPr>
      </p:pic>
      <p:sp>
        <p:nvSpPr>
          <p:cNvPr id="8" name="Rectangle 7"/>
          <p:cNvSpPr/>
          <p:nvPr/>
        </p:nvSpPr>
        <p:spPr>
          <a:xfrm>
            <a:off x="517302" y="1928112"/>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1. Confirm Management Framework Interactions for the Implementation and Migration Plan</a:t>
            </a:r>
          </a:p>
        </p:txBody>
      </p:sp>
      <p:sp>
        <p:nvSpPr>
          <p:cNvPr id="9" name="Rectangle 8"/>
          <p:cNvSpPr/>
          <p:nvPr/>
        </p:nvSpPr>
        <p:spPr>
          <a:xfrm>
            <a:off x="517302" y="2547878"/>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Assign a Business Value to Each Work Package</a:t>
            </a:r>
          </a:p>
        </p:txBody>
      </p:sp>
      <p:sp>
        <p:nvSpPr>
          <p:cNvPr id="10" name="Rectangle 9"/>
          <p:cNvSpPr/>
          <p:nvPr/>
        </p:nvSpPr>
        <p:spPr>
          <a:xfrm>
            <a:off x="525182" y="3180525"/>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Estimate Resource Requirements, Project Timings, and Availability/Delivery Vehicle</a:t>
            </a:r>
          </a:p>
        </p:txBody>
      </p:sp>
      <p:sp>
        <p:nvSpPr>
          <p:cNvPr id="11" name="Rectangle 10"/>
          <p:cNvSpPr/>
          <p:nvPr/>
        </p:nvSpPr>
        <p:spPr>
          <a:xfrm>
            <a:off x="525182" y="3800296"/>
            <a:ext cx="5872766" cy="919609"/>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4. Prioritize the Migration Projects through the Conduct of a Cost/Benefit Assessment and Risk Validation</a:t>
            </a:r>
          </a:p>
        </p:txBody>
      </p:sp>
      <p:sp>
        <p:nvSpPr>
          <p:cNvPr id="12" name="Rectangle 11"/>
          <p:cNvSpPr/>
          <p:nvPr/>
        </p:nvSpPr>
        <p:spPr>
          <a:xfrm>
            <a:off x="517302" y="4815257"/>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5. Confirm Architecture Roadmap and Update Architecture Definition Document</a:t>
            </a:r>
          </a:p>
        </p:txBody>
      </p:sp>
      <p:sp>
        <p:nvSpPr>
          <p:cNvPr id="13" name="Rectangle 12"/>
          <p:cNvSpPr/>
          <p:nvPr/>
        </p:nvSpPr>
        <p:spPr>
          <a:xfrm>
            <a:off x="517302" y="5435023"/>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Generate the Implementation and Migration Plan</a:t>
            </a:r>
          </a:p>
        </p:txBody>
      </p:sp>
      <p:sp>
        <p:nvSpPr>
          <p:cNvPr id="14" name="Rectangle 13"/>
          <p:cNvSpPr/>
          <p:nvPr/>
        </p:nvSpPr>
        <p:spPr>
          <a:xfrm>
            <a:off x="525182" y="6067670"/>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7. Complete the Architecture Development Cycle and Document Lessons Learned</a:t>
            </a:r>
          </a:p>
        </p:txBody>
      </p:sp>
      <p:sp>
        <p:nvSpPr>
          <p:cNvPr id="17" name="Rectangle 16"/>
          <p:cNvSpPr/>
          <p:nvPr/>
        </p:nvSpPr>
        <p:spPr>
          <a:xfrm>
            <a:off x="459347" y="1281108"/>
            <a:ext cx="3880834" cy="523220"/>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situation.</a:t>
            </a:r>
            <a:endParaRPr lang="en-ZA" sz="4000" dirty="0"/>
          </a:p>
        </p:txBody>
      </p:sp>
    </p:spTree>
    <p:extLst>
      <p:ext uri="{BB962C8B-B14F-4D97-AF65-F5344CB8AC3E}">
        <p14:creationId xmlns:p14="http://schemas.microsoft.com/office/powerpoint/2010/main" val="1063504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ZA" dirty="0" smtClean="0"/>
              <a:t>Provides </a:t>
            </a:r>
            <a:r>
              <a:rPr lang="en-ZA" dirty="0"/>
              <a:t>an architectural oversight </a:t>
            </a:r>
            <a:r>
              <a:rPr lang="en-ZA" dirty="0" smtClean="0"/>
              <a:t>of the </a:t>
            </a:r>
            <a:r>
              <a:rPr lang="en-ZA" dirty="0"/>
              <a:t>implementation.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54</a:t>
            </a:fld>
            <a:endParaRPr lang="en-US" dirty="0"/>
          </a:p>
        </p:txBody>
      </p:sp>
      <p:sp>
        <p:nvSpPr>
          <p:cNvPr id="6" name="TextBox 5">
            <a:hlinkClick r:id="rId2"/>
          </p:cNvPr>
          <p:cNvSpPr txBox="1"/>
          <p:nvPr/>
        </p:nvSpPr>
        <p:spPr>
          <a:xfrm>
            <a:off x="117303" y="-236265"/>
            <a:ext cx="2257349" cy="3770263"/>
          </a:xfrm>
          <a:prstGeom prst="rect">
            <a:avLst/>
          </a:prstGeom>
          <a:noFill/>
        </p:spPr>
        <p:txBody>
          <a:bodyPr wrap="none" rtlCol="0">
            <a:spAutoFit/>
          </a:bodyPr>
          <a:lstStyle/>
          <a:p>
            <a:r>
              <a:rPr lang="en-ZA" sz="23900" dirty="0">
                <a:solidFill>
                  <a:schemeClr val="bg1">
                    <a:lumMod val="75000"/>
                  </a:schemeClr>
                </a:solidFill>
                <a:effectLst>
                  <a:outerShdw blurRad="38100" dist="38100" dir="2700000" algn="tl">
                    <a:srgbClr val="000000">
                      <a:alpha val="43137"/>
                    </a:srgbClr>
                  </a:outerShdw>
                </a:effectLst>
              </a:rPr>
              <a:t>G</a:t>
            </a:r>
          </a:p>
        </p:txBody>
      </p:sp>
      <p:sp>
        <p:nvSpPr>
          <p:cNvPr id="2" name="Title 1"/>
          <p:cNvSpPr>
            <a:spLocks noGrp="1"/>
          </p:cNvSpPr>
          <p:nvPr>
            <p:ph type="title"/>
          </p:nvPr>
        </p:nvSpPr>
        <p:spPr>
          <a:xfrm>
            <a:off x="2110156" y="241300"/>
            <a:ext cx="8596668" cy="3403600"/>
          </a:xfrm>
        </p:spPr>
        <p:txBody>
          <a:bodyPr/>
          <a:lstStyle/>
          <a:p>
            <a:r>
              <a:rPr lang="en-ZA" dirty="0" smtClean="0"/>
              <a:t>Implementation Governance</a:t>
            </a:r>
            <a:endParaRPr lang="en-ZA" dirty="0"/>
          </a:p>
        </p:txBody>
      </p:sp>
    </p:spTree>
    <p:extLst>
      <p:ext uri="{BB962C8B-B14F-4D97-AF65-F5344CB8AC3E}">
        <p14:creationId xmlns:p14="http://schemas.microsoft.com/office/powerpoint/2010/main" val="3090818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Objective</a:t>
            </a:r>
            <a:endParaRPr lang="en-ZA" dirty="0"/>
          </a:p>
        </p:txBody>
      </p:sp>
      <p:sp>
        <p:nvSpPr>
          <p:cNvPr id="3" name="Content Placeholder 2"/>
          <p:cNvSpPr>
            <a:spLocks noGrp="1"/>
          </p:cNvSpPr>
          <p:nvPr>
            <p:ph idx="1"/>
          </p:nvPr>
        </p:nvSpPr>
        <p:spPr>
          <a:xfrm>
            <a:off x="290969" y="2056807"/>
            <a:ext cx="9419702" cy="2218980"/>
          </a:xfrm>
        </p:spPr>
        <p:txBody>
          <a:bodyPr>
            <a:normAutofit/>
          </a:bodyPr>
          <a:lstStyle/>
          <a:p>
            <a:r>
              <a:rPr lang="en-ZA" sz="2400" dirty="0"/>
              <a:t>Provide architectural oversight for the implementation.</a:t>
            </a:r>
          </a:p>
          <a:p>
            <a:r>
              <a:rPr lang="en-ZA" sz="2400" dirty="0"/>
              <a:t>Prepare and issue Architecture </a:t>
            </a:r>
            <a:r>
              <a:rPr lang="en-ZA" sz="2400" dirty="0" smtClean="0"/>
              <a:t>Contracts (</a:t>
            </a:r>
            <a:r>
              <a:rPr lang="en-ZA" sz="2400" dirty="0"/>
              <a:t>Implementation Governance Board). </a:t>
            </a:r>
            <a:endParaRPr lang="en-ZA" sz="2400" dirty="0" smtClean="0"/>
          </a:p>
          <a:p>
            <a:r>
              <a:rPr lang="en-ZA" sz="2400" dirty="0" smtClean="0"/>
              <a:t>Ensure </a:t>
            </a:r>
            <a:r>
              <a:rPr lang="en-ZA" sz="2400" dirty="0"/>
              <a:t>that </a:t>
            </a:r>
            <a:r>
              <a:rPr lang="en-ZA" sz="2400" dirty="0" smtClean="0"/>
              <a:t>the implementation </a:t>
            </a:r>
            <a:r>
              <a:rPr lang="en-ZA" sz="2400" dirty="0"/>
              <a:t>project conforms to the architecture.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539593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56</a:t>
            </a:fld>
            <a:endParaRPr lang="en-US" dirty="0"/>
          </a:p>
        </p:txBody>
      </p:sp>
      <p:grpSp>
        <p:nvGrpSpPr>
          <p:cNvPr id="5" name="Group 4"/>
          <p:cNvGrpSpPr/>
          <p:nvPr/>
        </p:nvGrpSpPr>
        <p:grpSpPr>
          <a:xfrm>
            <a:off x="899887" y="1203641"/>
            <a:ext cx="8197400" cy="4181159"/>
            <a:chOff x="1799776" y="949927"/>
            <a:chExt cx="8197400" cy="3742151"/>
          </a:xfrm>
        </p:grpSpPr>
        <p:sp>
          <p:nvSpPr>
            <p:cNvPr id="6" name="Rectangle 5"/>
            <p:cNvSpPr/>
            <p:nvPr/>
          </p:nvSpPr>
          <p:spPr>
            <a:xfrm>
              <a:off x="1799776" y="1897148"/>
              <a:ext cx="7155540" cy="279493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pic>
          <p:nvPicPr>
            <p:cNvPr id="7" name="Picture 2" descr="http://swanwellness.com/wp-content/uploads/2013/07/light-bulb-0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000" l="10000" r="90000"/>
                      </a14:imgEffect>
                    </a14:imgLayer>
                  </a14:imgProps>
                </a:ext>
                <a:ext uri="{28A0092B-C50C-407E-A947-70E740481C1C}">
                  <a14:useLocalDpi xmlns:a14="http://schemas.microsoft.com/office/drawing/2010/main" val="0"/>
                </a:ext>
              </a:extLst>
            </a:blip>
            <a:srcRect/>
            <a:stretch>
              <a:fillRect/>
            </a:stretch>
          </p:blipFill>
          <p:spPr bwMode="auto">
            <a:xfrm>
              <a:off x="7913455" y="949927"/>
              <a:ext cx="2083721" cy="234468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899887" y="2351038"/>
            <a:ext cx="6523039" cy="2862322"/>
          </a:xfrm>
          <a:prstGeom prst="rect">
            <a:avLst/>
          </a:prstGeom>
        </p:spPr>
        <p:txBody>
          <a:bodyPr wrap="square">
            <a:spAutoFit/>
          </a:bodyPr>
          <a:lstStyle/>
          <a:p>
            <a:pPr marL="285750" indent="-285750">
              <a:buFont typeface="Arial" panose="020B0604020202020204" pitchFamily="34" charset="0"/>
              <a:buChar char="•"/>
            </a:pPr>
            <a:r>
              <a:rPr lang="en-ZA" dirty="0">
                <a:solidFill>
                  <a:schemeClr val="bg1"/>
                </a:solidFill>
              </a:rPr>
              <a:t>Note that, in parallel with Phase G, there is the execution of an organizational-specific development process, where the actual development happens</a:t>
            </a:r>
            <a:r>
              <a:rPr lang="en-ZA" dirty="0" smtClean="0">
                <a:solidFill>
                  <a:schemeClr val="bg1"/>
                </a:solidFill>
              </a:rPr>
              <a:t>.</a:t>
            </a:r>
          </a:p>
          <a:p>
            <a:pPr marL="285750" indent="-285750">
              <a:buFont typeface="Arial" panose="020B0604020202020204" pitchFamily="34" charset="0"/>
              <a:buChar char="•"/>
            </a:pPr>
            <a:r>
              <a:rPr lang="en-ZA" dirty="0">
                <a:solidFill>
                  <a:schemeClr val="bg1"/>
                </a:solidFill>
              </a:rPr>
              <a:t>To enable early realization of business value and benefits, and to minimize the risk in the transformation and migration program, the </a:t>
            </a:r>
            <a:r>
              <a:rPr lang="en-ZA" dirty="0" smtClean="0">
                <a:solidFill>
                  <a:schemeClr val="bg1"/>
                </a:solidFill>
              </a:rPr>
              <a:t>favoured </a:t>
            </a:r>
            <a:r>
              <a:rPr lang="en-ZA" dirty="0">
                <a:solidFill>
                  <a:schemeClr val="bg1"/>
                </a:solidFill>
              </a:rPr>
              <a:t>approach is to deploy the Target Architecture as a series of </a:t>
            </a:r>
            <a:r>
              <a:rPr lang="en-ZA" dirty="0" smtClean="0">
                <a:solidFill>
                  <a:schemeClr val="bg1"/>
                </a:solidFill>
              </a:rPr>
              <a:t>transitions.</a:t>
            </a:r>
          </a:p>
          <a:p>
            <a:pPr marL="285750" indent="-285750">
              <a:buFont typeface="Arial" panose="020B0604020202020204" pitchFamily="34" charset="0"/>
              <a:buChar char="•"/>
            </a:pPr>
            <a:r>
              <a:rPr lang="en-ZA" dirty="0">
                <a:solidFill>
                  <a:schemeClr val="bg1"/>
                </a:solidFill>
              </a:rPr>
              <a:t> Each transition represents an incremental step towards the target, and each delivers business benefit in its own right</a:t>
            </a:r>
          </a:p>
        </p:txBody>
      </p:sp>
    </p:spTree>
    <p:extLst>
      <p:ext uri="{BB962C8B-B14F-4D97-AF65-F5344CB8AC3E}">
        <p14:creationId xmlns:p14="http://schemas.microsoft.com/office/powerpoint/2010/main" val="2208053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smtClean="0"/>
              <a:t>Approach</a:t>
            </a:r>
            <a:endParaRPr lang="en-ZA" dirty="0"/>
          </a:p>
        </p:txBody>
      </p:sp>
      <p:sp>
        <p:nvSpPr>
          <p:cNvPr id="4" name="Content Placeholder 3"/>
          <p:cNvSpPr>
            <a:spLocks noGrp="1"/>
          </p:cNvSpPr>
          <p:nvPr>
            <p:ph idx="1"/>
          </p:nvPr>
        </p:nvSpPr>
        <p:spPr>
          <a:xfrm>
            <a:off x="162180" y="2086448"/>
            <a:ext cx="9636359" cy="3269324"/>
          </a:xfrm>
        </p:spPr>
        <p:txBody>
          <a:bodyPr/>
          <a:lstStyle/>
          <a:p>
            <a:r>
              <a:rPr lang="en-ZA" dirty="0"/>
              <a:t>Establish an implementation program that will enable the delivery of the Transition Architectures agreed for implementation during the Migration Planning </a:t>
            </a:r>
            <a:r>
              <a:rPr lang="en-ZA" dirty="0" smtClean="0"/>
              <a:t>phase.</a:t>
            </a:r>
            <a:endParaRPr lang="en-ZA" dirty="0"/>
          </a:p>
          <a:p>
            <a:r>
              <a:rPr lang="en-ZA" dirty="0"/>
              <a:t>Adopt a phased deployment schedule that reflects the business priorities embodied in the Architecture </a:t>
            </a:r>
            <a:r>
              <a:rPr lang="en-ZA" dirty="0" smtClean="0"/>
              <a:t>Roadmap.</a:t>
            </a:r>
            <a:endParaRPr lang="en-ZA" dirty="0"/>
          </a:p>
          <a:p>
            <a:r>
              <a:rPr lang="en-ZA" dirty="0"/>
              <a:t>Follow the organization's standard for corporate, IT, and architecture </a:t>
            </a:r>
            <a:r>
              <a:rPr lang="en-ZA" dirty="0" smtClean="0"/>
              <a:t>governance.</a:t>
            </a:r>
            <a:endParaRPr lang="en-ZA" dirty="0"/>
          </a:p>
          <a:p>
            <a:r>
              <a:rPr lang="en-ZA" dirty="0"/>
              <a:t>Use the organization's established portfolio/program management approach, where this </a:t>
            </a:r>
            <a:r>
              <a:rPr lang="en-ZA" dirty="0" smtClean="0"/>
              <a:t>exists.</a:t>
            </a:r>
            <a:endParaRPr lang="en-ZA" dirty="0"/>
          </a:p>
          <a:p>
            <a:r>
              <a:rPr lang="en-ZA" dirty="0"/>
              <a:t>Define an operations framework to ensure the effective long life of the deployed </a:t>
            </a:r>
            <a:r>
              <a:rPr lang="en-ZA" dirty="0" smtClean="0"/>
              <a:t>solution.</a:t>
            </a:r>
            <a:endParaRPr lang="en-ZA"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57</a:t>
            </a:fld>
            <a:endParaRPr lang="en-US" dirty="0"/>
          </a:p>
        </p:txBody>
      </p:sp>
      <p:sp>
        <p:nvSpPr>
          <p:cNvPr id="5" name="Rectangle 4"/>
          <p:cNvSpPr/>
          <p:nvPr/>
        </p:nvSpPr>
        <p:spPr>
          <a:xfrm>
            <a:off x="162180" y="1591938"/>
            <a:ext cx="4108817" cy="369332"/>
          </a:xfrm>
          <a:prstGeom prst="rect">
            <a:avLst/>
          </a:prstGeom>
        </p:spPr>
        <p:txBody>
          <a:bodyPr wrap="none">
            <a:spAutoFit/>
          </a:bodyPr>
          <a:lstStyle/>
          <a:p>
            <a:r>
              <a:rPr lang="en-ZA" dirty="0" smtClean="0">
                <a:solidFill>
                  <a:srgbClr val="333333"/>
                </a:solidFill>
                <a:latin typeface="Arial" panose="020B0604020202020204" pitchFamily="34" charset="0"/>
              </a:rPr>
              <a:t>The </a:t>
            </a:r>
            <a:r>
              <a:rPr lang="en-ZA" dirty="0">
                <a:solidFill>
                  <a:srgbClr val="333333"/>
                </a:solidFill>
                <a:latin typeface="Arial" panose="020B0604020202020204" pitchFamily="34" charset="0"/>
              </a:rPr>
              <a:t>overall approach in Phase G is to:</a:t>
            </a:r>
            <a:endParaRPr lang="en-ZA" dirty="0"/>
          </a:p>
        </p:txBody>
      </p:sp>
    </p:spTree>
    <p:extLst>
      <p:ext uri="{BB962C8B-B14F-4D97-AF65-F5344CB8AC3E}">
        <p14:creationId xmlns:p14="http://schemas.microsoft.com/office/powerpoint/2010/main" val="3644233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Approach</a:t>
            </a:r>
          </a:p>
        </p:txBody>
      </p:sp>
      <p:sp>
        <p:nvSpPr>
          <p:cNvPr id="3" name="Content Placeholder 2"/>
          <p:cNvSpPr>
            <a:spLocks noGrp="1"/>
          </p:cNvSpPr>
          <p:nvPr>
            <p:ph idx="1"/>
          </p:nvPr>
        </p:nvSpPr>
        <p:spPr>
          <a:xfrm>
            <a:off x="162180" y="2902857"/>
            <a:ext cx="9636359" cy="2032000"/>
          </a:xfrm>
        </p:spPr>
        <p:txBody>
          <a:bodyPr>
            <a:normAutofit lnSpcReduction="10000"/>
          </a:bodyPr>
          <a:lstStyle/>
          <a:p>
            <a:r>
              <a:rPr lang="en-ZA" dirty="0"/>
              <a:t>Name, description, and objectives</a:t>
            </a:r>
          </a:p>
          <a:p>
            <a:r>
              <a:rPr lang="en-ZA" dirty="0"/>
              <a:t>Scope, deliverables, and constraints</a:t>
            </a:r>
          </a:p>
          <a:p>
            <a:r>
              <a:rPr lang="en-ZA" dirty="0"/>
              <a:t>Measures of effectiveness</a:t>
            </a:r>
          </a:p>
          <a:p>
            <a:r>
              <a:rPr lang="en-ZA" dirty="0"/>
              <a:t>Acceptance criteria</a:t>
            </a:r>
          </a:p>
          <a:p>
            <a:r>
              <a:rPr lang="en-ZA" dirty="0"/>
              <a:t>Risks and issues</a:t>
            </a:r>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58</a:t>
            </a:fld>
            <a:endParaRPr lang="en-US" dirty="0"/>
          </a:p>
        </p:txBody>
      </p:sp>
      <p:sp>
        <p:nvSpPr>
          <p:cNvPr id="5" name="Rectangle 4"/>
          <p:cNvSpPr/>
          <p:nvPr/>
        </p:nvSpPr>
        <p:spPr>
          <a:xfrm>
            <a:off x="162179" y="1466760"/>
            <a:ext cx="9636359" cy="1200329"/>
          </a:xfrm>
          <a:prstGeom prst="rect">
            <a:avLst/>
          </a:prstGeom>
        </p:spPr>
        <p:txBody>
          <a:bodyPr wrap="square">
            <a:spAutoFit/>
          </a:bodyPr>
          <a:lstStyle/>
          <a:p>
            <a:r>
              <a:rPr lang="en-ZA" dirty="0">
                <a:solidFill>
                  <a:srgbClr val="333333"/>
                </a:solidFill>
                <a:latin typeface="Arial" panose="020B0604020202020204" pitchFamily="34" charset="0"/>
              </a:rPr>
              <a:t>Phase G establishes the connection between architecture and implementation organization, through the Architecture Contract</a:t>
            </a:r>
            <a:r>
              <a:rPr lang="en-ZA" dirty="0" smtClean="0">
                <a:solidFill>
                  <a:srgbClr val="333333"/>
                </a:solidFill>
                <a:latin typeface="Arial" panose="020B0604020202020204" pitchFamily="34" charset="0"/>
              </a:rPr>
              <a:t>.</a:t>
            </a:r>
          </a:p>
          <a:p>
            <a:endParaRPr lang="en-ZA" dirty="0">
              <a:solidFill>
                <a:srgbClr val="333333"/>
              </a:solidFill>
              <a:latin typeface="Arial" panose="020B0604020202020204" pitchFamily="34" charset="0"/>
            </a:endParaRPr>
          </a:p>
          <a:p>
            <a:r>
              <a:rPr lang="en-ZA" dirty="0">
                <a:solidFill>
                  <a:srgbClr val="333333"/>
                </a:solidFill>
                <a:latin typeface="Arial" panose="020B0604020202020204" pitchFamily="34" charset="0"/>
              </a:rPr>
              <a:t>Project details are developed, including:</a:t>
            </a:r>
            <a:endParaRPr lang="en-ZA" b="0" i="0" dirty="0">
              <a:solidFill>
                <a:srgbClr val="333333"/>
              </a:solidFill>
              <a:effectLst/>
              <a:latin typeface="Arial" panose="020B0604020202020204" pitchFamily="34" charset="0"/>
            </a:endParaRPr>
          </a:p>
        </p:txBody>
      </p:sp>
      <p:sp>
        <p:nvSpPr>
          <p:cNvPr id="6" name="Rectangle 5"/>
          <p:cNvSpPr/>
          <p:nvPr/>
        </p:nvSpPr>
        <p:spPr>
          <a:xfrm>
            <a:off x="162178" y="5170625"/>
            <a:ext cx="8285135" cy="369332"/>
          </a:xfrm>
          <a:prstGeom prst="rect">
            <a:avLst/>
          </a:prstGeom>
        </p:spPr>
        <p:txBody>
          <a:bodyPr wrap="square">
            <a:spAutoFit/>
          </a:bodyPr>
          <a:lstStyle/>
          <a:p>
            <a:r>
              <a:rPr lang="en-ZA" dirty="0">
                <a:solidFill>
                  <a:srgbClr val="333333"/>
                </a:solidFill>
                <a:latin typeface="Arial" panose="020B0604020202020204" pitchFamily="34" charset="0"/>
              </a:rPr>
              <a:t>Implementation governance is closely allied to overall architecture </a:t>
            </a:r>
            <a:r>
              <a:rPr lang="en-ZA" dirty="0" smtClean="0">
                <a:solidFill>
                  <a:srgbClr val="333333"/>
                </a:solidFill>
                <a:latin typeface="Arial" panose="020B0604020202020204" pitchFamily="34" charset="0"/>
              </a:rPr>
              <a:t>governance.</a:t>
            </a:r>
            <a:endParaRPr lang="en-ZA" dirty="0"/>
          </a:p>
        </p:txBody>
      </p:sp>
    </p:spTree>
    <p:extLst>
      <p:ext uri="{BB962C8B-B14F-4D97-AF65-F5344CB8AC3E}">
        <p14:creationId xmlns:p14="http://schemas.microsoft.com/office/powerpoint/2010/main" val="3794097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Architecture Governance</a:t>
            </a:r>
          </a:p>
        </p:txBody>
      </p:sp>
      <p:sp>
        <p:nvSpPr>
          <p:cNvPr id="3" name="Content Placeholder 2"/>
          <p:cNvSpPr>
            <a:spLocks noGrp="1"/>
          </p:cNvSpPr>
          <p:nvPr>
            <p:ph idx="1"/>
          </p:nvPr>
        </p:nvSpPr>
        <p:spPr>
          <a:xfrm>
            <a:off x="162180" y="2960919"/>
            <a:ext cx="9636359" cy="1698171"/>
          </a:xfrm>
        </p:spPr>
        <p:txBody>
          <a:bodyPr/>
          <a:lstStyle/>
          <a:p>
            <a:r>
              <a:rPr lang="en-ZA" dirty="0"/>
              <a:t>Corporate governance</a:t>
            </a:r>
          </a:p>
          <a:p>
            <a:r>
              <a:rPr lang="en-ZA" dirty="0"/>
              <a:t>Technology governance</a:t>
            </a:r>
          </a:p>
          <a:p>
            <a:r>
              <a:rPr lang="en-ZA" dirty="0"/>
              <a:t>IT governance</a:t>
            </a:r>
          </a:p>
          <a:p>
            <a:r>
              <a:rPr lang="en-ZA" dirty="0"/>
              <a:t>Architecture governance</a:t>
            </a:r>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59</a:t>
            </a:fld>
            <a:endParaRPr lang="en-US" dirty="0"/>
          </a:p>
        </p:txBody>
      </p:sp>
      <p:sp>
        <p:nvSpPr>
          <p:cNvPr id="5" name="Rectangle 4"/>
          <p:cNvSpPr/>
          <p:nvPr/>
        </p:nvSpPr>
        <p:spPr>
          <a:xfrm>
            <a:off x="162180" y="2285854"/>
            <a:ext cx="5708614" cy="400110"/>
          </a:xfrm>
          <a:prstGeom prst="rect">
            <a:avLst/>
          </a:prstGeom>
        </p:spPr>
        <p:txBody>
          <a:bodyPr wrap="none">
            <a:spAutoFit/>
          </a:bodyPr>
          <a:lstStyle/>
          <a:p>
            <a:r>
              <a:rPr lang="en-ZA" sz="2000" b="1" dirty="0" smtClean="0">
                <a:solidFill>
                  <a:schemeClr val="accent4">
                    <a:lumMod val="75000"/>
                  </a:schemeClr>
                </a:solidFill>
                <a:latin typeface="Arial" panose="020B0604020202020204" pitchFamily="34" charset="0"/>
              </a:rPr>
              <a:t>Domains </a:t>
            </a:r>
            <a:r>
              <a:rPr lang="en-ZA" sz="2000" b="1" dirty="0">
                <a:solidFill>
                  <a:schemeClr val="accent4">
                    <a:lumMod val="75000"/>
                  </a:schemeClr>
                </a:solidFill>
                <a:latin typeface="Arial" panose="020B0604020202020204" pitchFamily="34" charset="0"/>
              </a:rPr>
              <a:t>of Governance within the Enterprise</a:t>
            </a:r>
          </a:p>
        </p:txBody>
      </p:sp>
      <p:sp>
        <p:nvSpPr>
          <p:cNvPr id="6" name="Rectangle 5"/>
          <p:cNvSpPr/>
          <p:nvPr/>
        </p:nvSpPr>
        <p:spPr>
          <a:xfrm>
            <a:off x="821592" y="1147780"/>
            <a:ext cx="7829387" cy="646331"/>
          </a:xfrm>
          <a:prstGeom prst="rect">
            <a:avLst/>
          </a:prstGeom>
        </p:spPr>
        <p:txBody>
          <a:bodyPr wrap="none">
            <a:spAutoFit/>
          </a:bodyPr>
          <a:lstStyle/>
          <a:p>
            <a:r>
              <a:rPr lang="en-ZA" i="1" dirty="0" smtClean="0">
                <a:solidFill>
                  <a:schemeClr val="bg1">
                    <a:lumMod val="65000"/>
                  </a:schemeClr>
                </a:solidFill>
                <a:latin typeface="Arial" panose="020B0604020202020204" pitchFamily="34" charset="0"/>
              </a:rPr>
              <a:t>“</a:t>
            </a:r>
            <a:r>
              <a:rPr lang="en-ZA" i="1" dirty="0">
                <a:solidFill>
                  <a:schemeClr val="bg1">
                    <a:lumMod val="65000"/>
                  </a:schemeClr>
                </a:solidFill>
              </a:rPr>
              <a:t>the practice and orientation by which enterprise architectures </a:t>
            </a:r>
            <a:r>
              <a:rPr lang="en-ZA" i="1" dirty="0" smtClean="0">
                <a:solidFill>
                  <a:schemeClr val="bg1">
                    <a:lumMod val="65000"/>
                  </a:schemeClr>
                </a:solidFill>
              </a:rPr>
              <a:t>and other</a:t>
            </a:r>
          </a:p>
          <a:p>
            <a:r>
              <a:rPr lang="en-ZA" i="1" dirty="0" smtClean="0">
                <a:solidFill>
                  <a:schemeClr val="bg1">
                    <a:lumMod val="65000"/>
                  </a:schemeClr>
                </a:solidFill>
              </a:rPr>
              <a:t> </a:t>
            </a:r>
            <a:r>
              <a:rPr lang="en-ZA" i="1" dirty="0">
                <a:solidFill>
                  <a:schemeClr val="bg1">
                    <a:lumMod val="65000"/>
                  </a:schemeClr>
                </a:solidFill>
              </a:rPr>
              <a:t>architectures are managed and controlled at an enterprise-wide level.</a:t>
            </a:r>
            <a:r>
              <a:rPr lang="en-ZA" i="1" dirty="0" smtClean="0">
                <a:solidFill>
                  <a:schemeClr val="bg1">
                    <a:lumMod val="65000"/>
                  </a:schemeClr>
                </a:solidFill>
                <a:latin typeface="Arial" panose="020B0604020202020204" pitchFamily="34" charset="0"/>
              </a:rPr>
              <a:t>.”</a:t>
            </a:r>
            <a:endParaRPr lang="en-ZA" i="1" dirty="0">
              <a:solidFill>
                <a:schemeClr val="bg1">
                  <a:lumMod val="65000"/>
                </a:schemeClr>
              </a:solidFill>
            </a:endParaRPr>
          </a:p>
        </p:txBody>
      </p:sp>
      <p:sp>
        <p:nvSpPr>
          <p:cNvPr id="7" name="Rectangle 6"/>
          <p:cNvSpPr/>
          <p:nvPr/>
        </p:nvSpPr>
        <p:spPr>
          <a:xfrm>
            <a:off x="4209142" y="3244017"/>
            <a:ext cx="5231877"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ZA" dirty="0">
                <a:solidFill>
                  <a:schemeClr val="bg1"/>
                </a:solidFill>
                <a:latin typeface="Arial" panose="020B0604020202020204" pitchFamily="34" charset="0"/>
              </a:rPr>
              <a:t>Each of these domains of governance may exist at multiple geographic levels - global, regional, and local - within the overall enterprise.</a:t>
            </a:r>
            <a:endParaRPr lang="en-ZA" dirty="0">
              <a:solidFill>
                <a:schemeClr val="bg1"/>
              </a:solidFill>
            </a:endParaRPr>
          </a:p>
        </p:txBody>
      </p:sp>
      <p:sp>
        <p:nvSpPr>
          <p:cNvPr id="8" name="Rectangle 7"/>
          <p:cNvSpPr/>
          <p:nvPr/>
        </p:nvSpPr>
        <p:spPr>
          <a:xfrm>
            <a:off x="362858" y="4928491"/>
            <a:ext cx="9078161" cy="646331"/>
          </a:xfrm>
          <a:prstGeom prst="rect">
            <a:avLst/>
          </a:prstGeom>
        </p:spPr>
        <p:txBody>
          <a:bodyPr wrap="square">
            <a:spAutoFit/>
          </a:bodyPr>
          <a:lstStyle/>
          <a:p>
            <a:r>
              <a:rPr lang="en-ZA" dirty="0">
                <a:solidFill>
                  <a:srgbClr val="333333"/>
                </a:solidFill>
                <a:latin typeface="Arial" panose="020B0604020202020204" pitchFamily="34" charset="0"/>
              </a:rPr>
              <a:t>Corporate governance </a:t>
            </a:r>
            <a:r>
              <a:rPr lang="en-ZA" dirty="0" smtClean="0">
                <a:solidFill>
                  <a:srgbClr val="333333"/>
                </a:solidFill>
                <a:latin typeface="Arial" panose="020B0604020202020204" pitchFamily="34" charset="0"/>
              </a:rPr>
              <a:t>is </a:t>
            </a:r>
            <a:r>
              <a:rPr lang="en-ZA" dirty="0">
                <a:solidFill>
                  <a:srgbClr val="333333"/>
                </a:solidFill>
                <a:latin typeface="Arial" panose="020B0604020202020204" pitchFamily="34" charset="0"/>
              </a:rPr>
              <a:t>a broad topic, beyond the scope of an enterprise architecture framework such as TOGAF.</a:t>
            </a:r>
            <a:endParaRPr lang="en-ZA" dirty="0"/>
          </a:p>
        </p:txBody>
      </p:sp>
    </p:spTree>
    <p:extLst>
      <p:ext uri="{BB962C8B-B14F-4D97-AF65-F5344CB8AC3E}">
        <p14:creationId xmlns:p14="http://schemas.microsoft.com/office/powerpoint/2010/main" val="3750395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Key Terms</a:t>
            </a:r>
          </a:p>
        </p:txBody>
      </p:sp>
      <p:sp>
        <p:nvSpPr>
          <p:cNvPr id="3" name="Content Placeholder 2"/>
          <p:cNvSpPr>
            <a:spLocks noGrp="1"/>
          </p:cNvSpPr>
          <p:nvPr>
            <p:ph idx="1"/>
          </p:nvPr>
        </p:nvSpPr>
        <p:spPr>
          <a:xfrm>
            <a:off x="167426" y="1197735"/>
            <a:ext cx="9636359" cy="5422005"/>
          </a:xfrm>
        </p:spPr>
        <p:txBody>
          <a:bodyPr>
            <a:normAutofit lnSpcReduction="10000"/>
          </a:bodyPr>
          <a:lstStyle/>
          <a:p>
            <a:r>
              <a:rPr lang="en-ZA" b="1" dirty="0" smtClean="0">
                <a:solidFill>
                  <a:schemeClr val="accent4"/>
                </a:solidFill>
              </a:rPr>
              <a:t>Activity</a:t>
            </a:r>
            <a:r>
              <a:rPr lang="en-ZA" b="1" dirty="0" smtClean="0"/>
              <a:t>: </a:t>
            </a:r>
            <a:r>
              <a:rPr lang="en-ZA" dirty="0" smtClean="0"/>
              <a:t>A </a:t>
            </a:r>
            <a:r>
              <a:rPr lang="en-ZA" dirty="0"/>
              <a:t>task or collection of tasks that support the functions of an organization</a:t>
            </a:r>
            <a:r>
              <a:rPr lang="en-ZA" dirty="0" smtClean="0"/>
              <a:t>; for </a:t>
            </a:r>
            <a:r>
              <a:rPr lang="en-ZA" dirty="0"/>
              <a:t>example, a user entering data into an IT system or traveling to </a:t>
            </a:r>
            <a:r>
              <a:rPr lang="en-ZA" dirty="0" smtClean="0"/>
              <a:t>visit customers.</a:t>
            </a:r>
          </a:p>
          <a:p>
            <a:r>
              <a:rPr lang="en-ZA" b="1" dirty="0" smtClean="0">
                <a:solidFill>
                  <a:schemeClr val="accent4"/>
                </a:solidFill>
              </a:rPr>
              <a:t>Application </a:t>
            </a:r>
            <a:r>
              <a:rPr lang="en-ZA" b="1" dirty="0" smtClean="0"/>
              <a:t>:</a:t>
            </a:r>
            <a:r>
              <a:rPr lang="en-ZA" dirty="0"/>
              <a:t>A deployed and operational IT system that supports business functions </a:t>
            </a:r>
            <a:r>
              <a:rPr lang="en-ZA" dirty="0" smtClean="0"/>
              <a:t>and services</a:t>
            </a:r>
            <a:r>
              <a:rPr lang="en-ZA" dirty="0"/>
              <a:t>; for example, a payroll. Applications use data and are </a:t>
            </a:r>
            <a:r>
              <a:rPr lang="en-ZA" dirty="0" smtClean="0"/>
              <a:t>supported by </a:t>
            </a:r>
            <a:r>
              <a:rPr lang="en-ZA" dirty="0"/>
              <a:t>multiple technology components but are distinct from the </a:t>
            </a:r>
            <a:r>
              <a:rPr lang="en-ZA" dirty="0" smtClean="0"/>
              <a:t>technology components </a:t>
            </a:r>
            <a:r>
              <a:rPr lang="en-ZA" dirty="0"/>
              <a:t>that support the application</a:t>
            </a:r>
            <a:r>
              <a:rPr lang="en-ZA" dirty="0" smtClean="0"/>
              <a:t>.</a:t>
            </a:r>
          </a:p>
          <a:p>
            <a:r>
              <a:rPr lang="en-ZA" b="1" dirty="0">
                <a:solidFill>
                  <a:schemeClr val="accent4"/>
                </a:solidFill>
              </a:rPr>
              <a:t>Application </a:t>
            </a:r>
            <a:r>
              <a:rPr lang="en-ZA" b="1" dirty="0" smtClean="0">
                <a:solidFill>
                  <a:schemeClr val="accent4"/>
                </a:solidFill>
              </a:rPr>
              <a:t>Architecture </a:t>
            </a:r>
            <a:r>
              <a:rPr lang="en-ZA" b="1" dirty="0" smtClean="0"/>
              <a:t>: </a:t>
            </a:r>
            <a:r>
              <a:rPr lang="en-ZA" dirty="0"/>
              <a:t>A description of the major logical grouping of capabilities that manage </a:t>
            </a:r>
            <a:r>
              <a:rPr lang="en-ZA" dirty="0" smtClean="0"/>
              <a:t>the data </a:t>
            </a:r>
            <a:r>
              <a:rPr lang="en-ZA" dirty="0"/>
              <a:t>objects necessary to process the data and support the business</a:t>
            </a:r>
            <a:r>
              <a:rPr lang="en-ZA" dirty="0" smtClean="0"/>
              <a:t>.</a:t>
            </a:r>
          </a:p>
          <a:p>
            <a:r>
              <a:rPr lang="en-ZA" b="1" dirty="0">
                <a:solidFill>
                  <a:schemeClr val="accent4"/>
                </a:solidFill>
              </a:rPr>
              <a:t>Building Block </a:t>
            </a:r>
            <a:r>
              <a:rPr lang="en-ZA" b="1" dirty="0"/>
              <a:t>:</a:t>
            </a:r>
            <a:r>
              <a:rPr lang="en-ZA" dirty="0"/>
              <a:t>Represents a (potentially re-usable) component of business, IT, or architectural capability that can be combined with other building blocks to deliver architectures and solutions.</a:t>
            </a:r>
          </a:p>
          <a:p>
            <a:r>
              <a:rPr lang="en-ZA" b="1" dirty="0" smtClean="0">
                <a:solidFill>
                  <a:schemeClr val="accent4"/>
                </a:solidFill>
              </a:rPr>
              <a:t>Architecture </a:t>
            </a:r>
            <a:r>
              <a:rPr lang="en-ZA" b="1" dirty="0">
                <a:solidFill>
                  <a:schemeClr val="accent4"/>
                </a:solidFill>
              </a:rPr>
              <a:t>Building Block (ABB</a:t>
            </a:r>
            <a:r>
              <a:rPr lang="en-ZA" b="1" dirty="0" smtClean="0">
                <a:solidFill>
                  <a:schemeClr val="accent4"/>
                </a:solidFill>
              </a:rPr>
              <a:t>) </a:t>
            </a:r>
            <a:r>
              <a:rPr lang="en-ZA" b="1" dirty="0" smtClean="0"/>
              <a:t>:</a:t>
            </a:r>
            <a:r>
              <a:rPr lang="en-ZA" dirty="0"/>
              <a:t>A constituent of the architecture model that describes a single aspect of </a:t>
            </a:r>
            <a:r>
              <a:rPr lang="en-ZA" dirty="0" smtClean="0"/>
              <a:t>the overall </a:t>
            </a:r>
            <a:r>
              <a:rPr lang="en-ZA" dirty="0"/>
              <a:t>model</a:t>
            </a:r>
            <a:r>
              <a:rPr lang="en-ZA" dirty="0" smtClean="0"/>
              <a:t>.</a:t>
            </a:r>
          </a:p>
          <a:p>
            <a:r>
              <a:rPr lang="en-ZA" b="1" dirty="0">
                <a:solidFill>
                  <a:schemeClr val="accent4"/>
                </a:solidFill>
              </a:rPr>
              <a:t>Business Architecture </a:t>
            </a:r>
            <a:r>
              <a:rPr lang="en-ZA" b="1" dirty="0"/>
              <a:t>:</a:t>
            </a:r>
            <a:r>
              <a:rPr lang="en-ZA" dirty="0"/>
              <a:t>The business strategy, governance, organization, and key business processes information, as well as the interaction between these concepts.</a:t>
            </a:r>
          </a:p>
          <a:p>
            <a:r>
              <a:rPr lang="en-ZA" b="1" dirty="0">
                <a:solidFill>
                  <a:schemeClr val="accent4"/>
                </a:solidFill>
              </a:rPr>
              <a:t>Architecture Principles </a:t>
            </a:r>
            <a:r>
              <a:rPr lang="en-ZA" b="1" dirty="0"/>
              <a:t>:</a:t>
            </a:r>
            <a:r>
              <a:rPr lang="en-ZA" dirty="0"/>
              <a:t>A qualitative statement of intent that should be met by the architecture. Has at least a supporting rationale and a measure of importance</a:t>
            </a:r>
            <a:r>
              <a:rPr lang="en-ZA" dirty="0" smtClean="0"/>
              <a:t>.</a:t>
            </a:r>
          </a:p>
          <a:p>
            <a:endParaRPr lang="en-ZA" dirty="0"/>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22675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79" y="145960"/>
            <a:ext cx="9126963" cy="826497"/>
          </a:xfrm>
        </p:spPr>
        <p:txBody>
          <a:bodyPr>
            <a:normAutofit/>
          </a:bodyPr>
          <a:lstStyle/>
          <a:p>
            <a:r>
              <a:rPr lang="en-ZA" dirty="0"/>
              <a:t>Architecture Governance </a:t>
            </a:r>
            <a:r>
              <a:rPr lang="en-ZA" dirty="0" smtClean="0"/>
              <a:t>: Characteristics</a:t>
            </a:r>
            <a:endParaRPr lang="en-ZA" dirty="0"/>
          </a:p>
        </p:txBody>
      </p:sp>
      <p:sp>
        <p:nvSpPr>
          <p:cNvPr id="3" name="Content Placeholder 2"/>
          <p:cNvSpPr>
            <a:spLocks noGrp="1"/>
          </p:cNvSpPr>
          <p:nvPr>
            <p:ph idx="1"/>
          </p:nvPr>
        </p:nvSpPr>
        <p:spPr>
          <a:xfrm>
            <a:off x="162180" y="2278744"/>
            <a:ext cx="9636359" cy="2946399"/>
          </a:xfrm>
        </p:spPr>
        <p:txBody>
          <a:bodyPr>
            <a:normAutofit lnSpcReduction="10000"/>
          </a:bodyPr>
          <a:lstStyle/>
          <a:p>
            <a:r>
              <a:rPr lang="en-ZA" dirty="0" smtClean="0"/>
              <a:t>Implementing </a:t>
            </a:r>
            <a:r>
              <a:rPr lang="en-ZA" dirty="0"/>
              <a:t>a system of controls over the creation and monitoring of all architectural components and activities, to ensure the effective introduction, implementation, and evolution of architectures within the </a:t>
            </a:r>
            <a:r>
              <a:rPr lang="en-ZA" dirty="0" smtClean="0"/>
              <a:t>organization.</a:t>
            </a:r>
            <a:endParaRPr lang="en-ZA" dirty="0"/>
          </a:p>
          <a:p>
            <a:r>
              <a:rPr lang="en-ZA" dirty="0"/>
              <a:t>Implementing a system to ensure compliance with internal and external standards and regulatory </a:t>
            </a:r>
            <a:r>
              <a:rPr lang="en-ZA" dirty="0" smtClean="0"/>
              <a:t>obligations.</a:t>
            </a:r>
            <a:endParaRPr lang="en-ZA" dirty="0"/>
          </a:p>
          <a:p>
            <a:r>
              <a:rPr lang="en-ZA" dirty="0"/>
              <a:t>Establishing processes that support effective management of the above processes within agreed </a:t>
            </a:r>
            <a:r>
              <a:rPr lang="en-ZA" dirty="0" smtClean="0"/>
              <a:t>parameters.</a:t>
            </a:r>
            <a:endParaRPr lang="en-ZA" dirty="0"/>
          </a:p>
          <a:p>
            <a:r>
              <a:rPr lang="en-ZA" dirty="0"/>
              <a:t>Developing practices that ensure accountability to a clearly identified stakeholder community, both inside and outside the </a:t>
            </a:r>
            <a:r>
              <a:rPr lang="en-ZA" dirty="0" smtClean="0"/>
              <a:t>organization.</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60</a:t>
            </a:fld>
            <a:endParaRPr lang="en-US" dirty="0"/>
          </a:p>
        </p:txBody>
      </p:sp>
      <p:sp>
        <p:nvSpPr>
          <p:cNvPr id="5" name="Rectangle 4"/>
          <p:cNvSpPr/>
          <p:nvPr/>
        </p:nvSpPr>
        <p:spPr>
          <a:xfrm>
            <a:off x="162179" y="972457"/>
            <a:ext cx="9228564" cy="923330"/>
          </a:xfrm>
          <a:prstGeom prst="rect">
            <a:avLst/>
          </a:prstGeom>
        </p:spPr>
        <p:txBody>
          <a:bodyPr wrap="square">
            <a:spAutoFit/>
          </a:bodyPr>
          <a:lstStyle/>
          <a:p>
            <a:r>
              <a:rPr lang="en-ZA" dirty="0">
                <a:solidFill>
                  <a:srgbClr val="333333"/>
                </a:solidFill>
                <a:latin typeface="Arial" panose="020B0604020202020204" pitchFamily="34" charset="0"/>
              </a:rPr>
              <a:t>Architecture governance is the practice and orientation by which enterprise architectures and other architectures are managed and controlled at an enterprise-wide level. It includes the following:</a:t>
            </a:r>
            <a:endParaRPr lang="en-ZA" dirty="0"/>
          </a:p>
        </p:txBody>
      </p:sp>
      <p:sp>
        <p:nvSpPr>
          <p:cNvPr id="6" name="Rectangle 5"/>
          <p:cNvSpPr/>
          <p:nvPr/>
        </p:nvSpPr>
        <p:spPr>
          <a:xfrm>
            <a:off x="537029" y="5208261"/>
            <a:ext cx="9042400" cy="1200329"/>
          </a:xfrm>
          <a:prstGeom prst="rect">
            <a:avLst/>
          </a:prstGeom>
        </p:spPr>
        <p:txBody>
          <a:bodyPr wrap="square">
            <a:spAutoFit/>
          </a:bodyPr>
          <a:lstStyle/>
          <a:p>
            <a:r>
              <a:rPr lang="en-ZA" dirty="0">
                <a:solidFill>
                  <a:srgbClr val="333333"/>
                </a:solidFill>
                <a:latin typeface="Arial" panose="020B0604020202020204" pitchFamily="34" charset="0"/>
              </a:rPr>
              <a:t>Architecture governance needs to be supported by an </a:t>
            </a:r>
            <a:r>
              <a:rPr lang="en-ZA" b="1" dirty="0" smtClean="0">
                <a:solidFill>
                  <a:schemeClr val="accent4">
                    <a:lumMod val="75000"/>
                  </a:schemeClr>
                </a:solidFill>
                <a:latin typeface="Arial" panose="020B0604020202020204" pitchFamily="34" charset="0"/>
              </a:rPr>
              <a:t>Architecture Governance Framework</a:t>
            </a:r>
            <a:r>
              <a:rPr lang="en-ZA" dirty="0" smtClean="0">
                <a:solidFill>
                  <a:srgbClr val="333333"/>
                </a:solidFill>
                <a:latin typeface="Arial" panose="020B0604020202020204" pitchFamily="34" charset="0"/>
              </a:rPr>
              <a:t> which </a:t>
            </a:r>
            <a:r>
              <a:rPr lang="en-ZA" dirty="0">
                <a:solidFill>
                  <a:srgbClr val="333333"/>
                </a:solidFill>
                <a:latin typeface="Arial" panose="020B0604020202020204" pitchFamily="34" charset="0"/>
              </a:rPr>
              <a:t>assists in identifying effective processes so that the </a:t>
            </a:r>
            <a:r>
              <a:rPr lang="en-ZA" dirty="0" smtClean="0">
                <a:solidFill>
                  <a:srgbClr val="333333"/>
                </a:solidFill>
                <a:latin typeface="Arial" panose="020B0604020202020204" pitchFamily="34" charset="0"/>
              </a:rPr>
              <a:t>business </a:t>
            </a:r>
            <a:r>
              <a:rPr lang="en-ZA" dirty="0">
                <a:solidFill>
                  <a:srgbClr val="333333"/>
                </a:solidFill>
                <a:latin typeface="Arial" panose="020B0604020202020204" pitchFamily="34" charset="0"/>
              </a:rPr>
              <a:t>responsibilities associated with architecture governance can be elucidated, communicated, and managed effectively.</a:t>
            </a:r>
            <a:endParaRPr lang="en-ZA" dirty="0"/>
          </a:p>
        </p:txBody>
      </p:sp>
    </p:spTree>
    <p:extLst>
      <p:ext uri="{BB962C8B-B14F-4D97-AF65-F5344CB8AC3E}">
        <p14:creationId xmlns:p14="http://schemas.microsoft.com/office/powerpoint/2010/main" val="1183601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Architecture Governance Framework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61</a:t>
            </a:fld>
            <a:endParaRPr lang="en-US" dirty="0"/>
          </a:p>
        </p:txBody>
      </p:sp>
      <p:sp>
        <p:nvSpPr>
          <p:cNvPr id="5" name="Rectangle 4"/>
          <p:cNvSpPr/>
          <p:nvPr/>
        </p:nvSpPr>
        <p:spPr>
          <a:xfrm>
            <a:off x="1169934" y="922475"/>
            <a:ext cx="8100294" cy="369332"/>
          </a:xfrm>
          <a:prstGeom prst="rect">
            <a:avLst/>
          </a:prstGeom>
        </p:spPr>
        <p:txBody>
          <a:bodyPr wrap="none">
            <a:spAutoFit/>
          </a:bodyPr>
          <a:lstStyle/>
          <a:p>
            <a:r>
              <a:rPr lang="en-ZA" i="1" dirty="0" smtClean="0">
                <a:solidFill>
                  <a:schemeClr val="bg1">
                    <a:lumMod val="65000"/>
                  </a:schemeClr>
                </a:solidFill>
                <a:latin typeface="Arial" panose="020B0604020202020204" pitchFamily="34" charset="0"/>
              </a:rPr>
              <a:t>“</a:t>
            </a:r>
            <a:r>
              <a:rPr lang="en-ZA" i="1" dirty="0">
                <a:solidFill>
                  <a:schemeClr val="bg1">
                    <a:lumMod val="65000"/>
                  </a:schemeClr>
                </a:solidFill>
              </a:rPr>
              <a:t>a conceptual and organizational framework for architecture governance</a:t>
            </a:r>
            <a:r>
              <a:rPr lang="en-ZA" i="1" dirty="0" smtClean="0">
                <a:solidFill>
                  <a:schemeClr val="bg1">
                    <a:lumMod val="65000"/>
                  </a:schemeClr>
                </a:solidFill>
              </a:rPr>
              <a:t>.</a:t>
            </a:r>
            <a:r>
              <a:rPr lang="en-ZA" i="1" dirty="0" smtClean="0">
                <a:solidFill>
                  <a:schemeClr val="bg1">
                    <a:lumMod val="65000"/>
                  </a:schemeClr>
                </a:solidFill>
                <a:latin typeface="Arial" panose="020B0604020202020204" pitchFamily="34" charset="0"/>
              </a:rPr>
              <a:t>”</a:t>
            </a:r>
            <a:endParaRPr lang="en-ZA" i="1" dirty="0">
              <a:solidFill>
                <a:schemeClr val="bg1">
                  <a:lumMod val="65000"/>
                </a:schemeClr>
              </a:solidFill>
            </a:endParaRPr>
          </a:p>
        </p:txBody>
      </p:sp>
      <p:pic>
        <p:nvPicPr>
          <p:cNvPr id="7" name="Content Placeholder 6"/>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14000"/>
                    </a14:imgEffect>
                  </a14:imgLayer>
                </a14:imgProps>
              </a:ext>
            </a:extLst>
          </a:blip>
          <a:srcRect l="27951" t="25712" r="28936" b="23541"/>
          <a:stretch/>
        </p:blipFill>
        <p:spPr>
          <a:xfrm>
            <a:off x="1169934" y="1604033"/>
            <a:ext cx="7532915" cy="4985016"/>
          </a:xfrm>
          <a:prstGeom prst="rect">
            <a:avLst/>
          </a:prstGeom>
        </p:spPr>
      </p:pic>
      <p:sp>
        <p:nvSpPr>
          <p:cNvPr id="8" name="Rectangle 7"/>
          <p:cNvSpPr/>
          <p:nvPr/>
        </p:nvSpPr>
        <p:spPr>
          <a:xfrm>
            <a:off x="1169934" y="1291807"/>
            <a:ext cx="2531462" cy="369332"/>
          </a:xfrm>
          <a:prstGeom prst="rect">
            <a:avLst/>
          </a:prstGeom>
        </p:spPr>
        <p:txBody>
          <a:bodyPr wrap="none">
            <a:spAutoFit/>
          </a:bodyPr>
          <a:lstStyle/>
          <a:p>
            <a:r>
              <a:rPr lang="en-ZA" b="1" dirty="0">
                <a:solidFill>
                  <a:srgbClr val="D54E28"/>
                </a:solidFill>
                <a:latin typeface="Arial" panose="020B0604020202020204" pitchFamily="34" charset="0"/>
              </a:rPr>
              <a:t>Conceptual Structure</a:t>
            </a:r>
            <a:endParaRPr lang="en-ZA" b="1" i="0" dirty="0">
              <a:solidFill>
                <a:srgbClr val="D54E28"/>
              </a:solidFill>
              <a:effectLst/>
              <a:latin typeface="Arial" panose="020B0604020202020204" pitchFamily="34" charset="0"/>
            </a:endParaRPr>
          </a:p>
        </p:txBody>
      </p:sp>
    </p:spTree>
    <p:extLst>
      <p:ext uri="{BB962C8B-B14F-4D97-AF65-F5344CB8AC3E}">
        <p14:creationId xmlns:p14="http://schemas.microsoft.com/office/powerpoint/2010/main" val="1221880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Architecture Governance Framework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3" name="Picture 2"/>
          <p:cNvPicPr>
            <a:picLocks noChangeAspect="1"/>
          </p:cNvPicPr>
          <p:nvPr/>
        </p:nvPicPr>
        <p:blipFill rotWithShape="1">
          <a:blip r:embed="rId2"/>
          <a:srcRect l="27256" t="19593" r="30131" b="15923"/>
          <a:stretch/>
        </p:blipFill>
        <p:spPr>
          <a:xfrm>
            <a:off x="1416675" y="1291807"/>
            <a:ext cx="6522637" cy="5549363"/>
          </a:xfrm>
          <a:prstGeom prst="rect">
            <a:avLst/>
          </a:prstGeom>
        </p:spPr>
      </p:pic>
      <p:sp>
        <p:nvSpPr>
          <p:cNvPr id="8" name="Rectangle 7"/>
          <p:cNvSpPr/>
          <p:nvPr/>
        </p:nvSpPr>
        <p:spPr>
          <a:xfrm>
            <a:off x="1416675" y="922475"/>
            <a:ext cx="2877711" cy="369332"/>
          </a:xfrm>
          <a:prstGeom prst="rect">
            <a:avLst/>
          </a:prstGeom>
        </p:spPr>
        <p:txBody>
          <a:bodyPr wrap="none">
            <a:spAutoFit/>
          </a:bodyPr>
          <a:lstStyle/>
          <a:p>
            <a:r>
              <a:rPr lang="en-ZA" b="1" dirty="0">
                <a:solidFill>
                  <a:srgbClr val="00A6DE"/>
                </a:solidFill>
                <a:latin typeface="Arial" panose="020B0604020202020204" pitchFamily="34" charset="0"/>
              </a:rPr>
              <a:t>Organizational Structure</a:t>
            </a:r>
            <a:endParaRPr lang="en-ZA" b="1" i="0" dirty="0">
              <a:solidFill>
                <a:srgbClr val="00A6DE"/>
              </a:solidFill>
              <a:effectLst/>
              <a:latin typeface="Arial" panose="020B0604020202020204" pitchFamily="34" charset="0"/>
            </a:endParaRPr>
          </a:p>
        </p:txBody>
      </p:sp>
    </p:spTree>
    <p:extLst>
      <p:ext uri="{BB962C8B-B14F-4D97-AF65-F5344CB8AC3E}">
        <p14:creationId xmlns:p14="http://schemas.microsoft.com/office/powerpoint/2010/main" val="1787017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9347" y="289052"/>
            <a:ext cx="8596668" cy="1320800"/>
          </a:xfrm>
        </p:spPr>
        <p:txBody>
          <a:bodyPr/>
          <a:lstStyle/>
          <a:p>
            <a:r>
              <a:rPr lang="en-ZA" dirty="0"/>
              <a:t>Phase </a:t>
            </a:r>
            <a:r>
              <a:rPr lang="en-ZA" dirty="0" smtClean="0"/>
              <a:t>G Steps</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63</a:t>
            </a:fld>
            <a:endParaRPr lang="en-US" dirty="0"/>
          </a:p>
        </p:txBody>
      </p:sp>
      <p:sp>
        <p:nvSpPr>
          <p:cNvPr id="7" name="Rectangular Callout 6"/>
          <p:cNvSpPr/>
          <p:nvPr/>
        </p:nvSpPr>
        <p:spPr>
          <a:xfrm>
            <a:off x="459347" y="2376793"/>
            <a:ext cx="5988676" cy="3822659"/>
          </a:xfrm>
          <a:prstGeom prst="wedgeRectCallout">
            <a:avLst>
              <a:gd name="adj1" fmla="val 93942"/>
              <a:gd name="adj2" fmla="val -170"/>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8338042" y="1633479"/>
            <a:ext cx="3850783" cy="4295104"/>
          </a:xfrm>
          <a:prstGeom prst="rect">
            <a:avLst/>
          </a:prstGeom>
        </p:spPr>
      </p:pic>
      <p:sp>
        <p:nvSpPr>
          <p:cNvPr id="8" name="Rectangle 7"/>
          <p:cNvSpPr/>
          <p:nvPr/>
        </p:nvSpPr>
        <p:spPr>
          <a:xfrm>
            <a:off x="517302" y="2452478"/>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1. Confirm Scope and Priorities for Deployment with Development Management</a:t>
            </a:r>
          </a:p>
        </p:txBody>
      </p:sp>
      <p:sp>
        <p:nvSpPr>
          <p:cNvPr id="9" name="Rectangle 8"/>
          <p:cNvSpPr/>
          <p:nvPr/>
        </p:nvSpPr>
        <p:spPr>
          <a:xfrm>
            <a:off x="517302" y="3072244"/>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Identify Deployment Resources and Skills</a:t>
            </a:r>
          </a:p>
        </p:txBody>
      </p:sp>
      <p:sp>
        <p:nvSpPr>
          <p:cNvPr id="10" name="Rectangle 9"/>
          <p:cNvSpPr/>
          <p:nvPr/>
        </p:nvSpPr>
        <p:spPr>
          <a:xfrm>
            <a:off x="525182" y="370489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Guide Development of Solutions Deployment</a:t>
            </a:r>
          </a:p>
        </p:txBody>
      </p:sp>
      <p:sp>
        <p:nvSpPr>
          <p:cNvPr id="11" name="Rectangle 10"/>
          <p:cNvSpPr/>
          <p:nvPr/>
        </p:nvSpPr>
        <p:spPr>
          <a:xfrm>
            <a:off x="525182" y="4324663"/>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4. Perform Enterprise Architecture Compliance Reviews</a:t>
            </a:r>
          </a:p>
        </p:txBody>
      </p:sp>
      <p:sp>
        <p:nvSpPr>
          <p:cNvPr id="12" name="Rectangle 11"/>
          <p:cNvSpPr/>
          <p:nvPr/>
        </p:nvSpPr>
        <p:spPr>
          <a:xfrm>
            <a:off x="517302" y="4944435"/>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5. Implement Business and IT Operations</a:t>
            </a:r>
          </a:p>
        </p:txBody>
      </p:sp>
      <p:sp>
        <p:nvSpPr>
          <p:cNvPr id="13" name="Rectangle 12"/>
          <p:cNvSpPr/>
          <p:nvPr/>
        </p:nvSpPr>
        <p:spPr>
          <a:xfrm>
            <a:off x="517302" y="5564201"/>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Perform Post-Implementation Review and Close the Implementation</a:t>
            </a:r>
          </a:p>
        </p:txBody>
      </p:sp>
      <p:sp>
        <p:nvSpPr>
          <p:cNvPr id="17" name="Rectangle 16"/>
          <p:cNvSpPr/>
          <p:nvPr/>
        </p:nvSpPr>
        <p:spPr>
          <a:xfrm>
            <a:off x="459347" y="1281108"/>
            <a:ext cx="3880834" cy="523220"/>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situation.</a:t>
            </a:r>
            <a:endParaRPr lang="en-ZA" sz="4000" dirty="0"/>
          </a:p>
        </p:txBody>
      </p:sp>
    </p:spTree>
    <p:extLst>
      <p:ext uri="{BB962C8B-B14F-4D97-AF65-F5344CB8AC3E}">
        <p14:creationId xmlns:p14="http://schemas.microsoft.com/office/powerpoint/2010/main" val="2229542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ZA" dirty="0" smtClean="0"/>
              <a:t>Establishes </a:t>
            </a:r>
            <a:r>
              <a:rPr lang="en-ZA" dirty="0"/>
              <a:t>procedures </a:t>
            </a:r>
            <a:r>
              <a:rPr lang="en-ZA" dirty="0" smtClean="0"/>
              <a:t>for managing </a:t>
            </a:r>
            <a:r>
              <a:rPr lang="en-ZA" dirty="0"/>
              <a:t>change to the new architecture.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64</a:t>
            </a:fld>
            <a:endParaRPr lang="en-US" dirty="0"/>
          </a:p>
        </p:txBody>
      </p:sp>
      <p:sp>
        <p:nvSpPr>
          <p:cNvPr id="6" name="TextBox 5">
            <a:hlinkClick r:id="rId2"/>
          </p:cNvPr>
          <p:cNvSpPr txBox="1"/>
          <p:nvPr/>
        </p:nvSpPr>
        <p:spPr>
          <a:xfrm>
            <a:off x="117303" y="-236265"/>
            <a:ext cx="2190023" cy="3770263"/>
          </a:xfrm>
          <a:prstGeom prst="rect">
            <a:avLst/>
          </a:prstGeom>
          <a:noFill/>
        </p:spPr>
        <p:txBody>
          <a:bodyPr wrap="none" rtlCol="0">
            <a:spAutoFit/>
          </a:bodyPr>
          <a:lstStyle/>
          <a:p>
            <a:r>
              <a:rPr lang="en-ZA" sz="23900" dirty="0" smtClean="0">
                <a:solidFill>
                  <a:schemeClr val="bg1">
                    <a:lumMod val="75000"/>
                  </a:schemeClr>
                </a:solidFill>
                <a:effectLst>
                  <a:outerShdw blurRad="38100" dist="38100" dir="2700000" algn="tl">
                    <a:srgbClr val="000000">
                      <a:alpha val="43137"/>
                    </a:srgbClr>
                  </a:outerShdw>
                </a:effectLst>
              </a:rPr>
              <a:t>H</a:t>
            </a:r>
            <a:endParaRPr lang="en-ZA" sz="23900" dirty="0">
              <a:solidFill>
                <a:schemeClr val="bg1">
                  <a:lumMod val="75000"/>
                </a:schemeClr>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2110156" y="63500"/>
            <a:ext cx="8596668" cy="3403600"/>
          </a:xfrm>
        </p:spPr>
        <p:txBody>
          <a:bodyPr/>
          <a:lstStyle/>
          <a:p>
            <a:r>
              <a:rPr lang="en-ZA" dirty="0" smtClean="0"/>
              <a:t>Architecture Change</a:t>
            </a:r>
            <a:r>
              <a:rPr lang="en-ZA" dirty="0"/>
              <a:t/>
            </a:r>
            <a:br>
              <a:rPr lang="en-ZA" dirty="0"/>
            </a:br>
            <a:r>
              <a:rPr lang="en-ZA" dirty="0"/>
              <a:t>Management</a:t>
            </a:r>
          </a:p>
        </p:txBody>
      </p:sp>
    </p:spTree>
    <p:extLst>
      <p:ext uri="{BB962C8B-B14F-4D97-AF65-F5344CB8AC3E}">
        <p14:creationId xmlns:p14="http://schemas.microsoft.com/office/powerpoint/2010/main" val="255906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Objective</a:t>
            </a:r>
            <a:endParaRPr lang="en-ZA" dirty="0"/>
          </a:p>
        </p:txBody>
      </p:sp>
      <p:sp>
        <p:nvSpPr>
          <p:cNvPr id="3" name="Content Placeholder 2"/>
          <p:cNvSpPr>
            <a:spLocks noGrp="1"/>
          </p:cNvSpPr>
          <p:nvPr>
            <p:ph idx="1"/>
          </p:nvPr>
        </p:nvSpPr>
        <p:spPr>
          <a:xfrm>
            <a:off x="290969" y="2507568"/>
            <a:ext cx="9419702" cy="1703824"/>
          </a:xfrm>
        </p:spPr>
        <p:txBody>
          <a:bodyPr>
            <a:normAutofit/>
          </a:bodyPr>
          <a:lstStyle/>
          <a:p>
            <a:r>
              <a:rPr lang="en-ZA" sz="2400" dirty="0"/>
              <a:t>Provide continual monitoring and a change </a:t>
            </a:r>
            <a:r>
              <a:rPr lang="en-ZA" sz="2400" dirty="0" smtClean="0"/>
              <a:t>management process </a:t>
            </a:r>
            <a:r>
              <a:rPr lang="en-ZA" sz="2400" dirty="0"/>
              <a:t>to ensure that the architecture responds to </a:t>
            </a:r>
            <a:r>
              <a:rPr lang="en-ZA" sz="2400" dirty="0" smtClean="0"/>
              <a:t>the needs </a:t>
            </a:r>
            <a:r>
              <a:rPr lang="en-ZA" sz="2400" dirty="0"/>
              <a:t>of the enterprise and maximizes the value of </a:t>
            </a:r>
            <a:r>
              <a:rPr lang="en-ZA" sz="2400" dirty="0" smtClean="0"/>
              <a:t>the architecture </a:t>
            </a:r>
            <a:r>
              <a:rPr lang="en-ZA" sz="2400" dirty="0"/>
              <a:t>to the business.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2213585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66</a:t>
            </a:fld>
            <a:endParaRPr lang="en-US" dirty="0"/>
          </a:p>
        </p:txBody>
      </p:sp>
      <p:grpSp>
        <p:nvGrpSpPr>
          <p:cNvPr id="5" name="Group 4"/>
          <p:cNvGrpSpPr/>
          <p:nvPr/>
        </p:nvGrpSpPr>
        <p:grpSpPr>
          <a:xfrm>
            <a:off x="899887" y="1203641"/>
            <a:ext cx="8197400" cy="4286717"/>
            <a:chOff x="1799776" y="949927"/>
            <a:chExt cx="8197400" cy="3836626"/>
          </a:xfrm>
        </p:grpSpPr>
        <p:sp>
          <p:nvSpPr>
            <p:cNvPr id="6" name="Rectangle 5"/>
            <p:cNvSpPr/>
            <p:nvPr/>
          </p:nvSpPr>
          <p:spPr>
            <a:xfrm>
              <a:off x="1799776" y="1897148"/>
              <a:ext cx="7155540" cy="288940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pic>
          <p:nvPicPr>
            <p:cNvPr id="7" name="Picture 2" descr="http://swanwellness.com/wp-content/uploads/2013/07/light-bulb-0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000" l="10000" r="90000"/>
                      </a14:imgEffect>
                    </a14:imgLayer>
                  </a14:imgProps>
                </a:ext>
                <a:ext uri="{28A0092B-C50C-407E-A947-70E740481C1C}">
                  <a14:useLocalDpi xmlns:a14="http://schemas.microsoft.com/office/drawing/2010/main" val="0"/>
                </a:ext>
              </a:extLst>
            </a:blip>
            <a:srcRect/>
            <a:stretch>
              <a:fillRect/>
            </a:stretch>
          </p:blipFill>
          <p:spPr bwMode="auto">
            <a:xfrm>
              <a:off x="7913455" y="949927"/>
              <a:ext cx="2083721" cy="234468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899887" y="2351038"/>
            <a:ext cx="6523039" cy="3139321"/>
          </a:xfrm>
          <a:prstGeom prst="rect">
            <a:avLst/>
          </a:prstGeom>
        </p:spPr>
        <p:txBody>
          <a:bodyPr wrap="square">
            <a:spAutoFit/>
          </a:bodyPr>
          <a:lstStyle/>
          <a:p>
            <a:pPr marL="285750" indent="-285750">
              <a:buFont typeface="Arial" panose="020B0604020202020204" pitchFamily="34" charset="0"/>
              <a:buChar char="•"/>
            </a:pPr>
            <a:r>
              <a:rPr lang="en-ZA" dirty="0">
                <a:solidFill>
                  <a:schemeClr val="bg1"/>
                </a:solidFill>
              </a:rPr>
              <a:t>The goal of an architecture change management process is to ensure that the architecture achieves its original target business value. This includes managing changes to the architecture in a cohesive and architected way</a:t>
            </a:r>
            <a:r>
              <a:rPr lang="en-ZA" dirty="0" smtClean="0">
                <a:solidFill>
                  <a:schemeClr val="bg1"/>
                </a:solidFill>
              </a:rPr>
              <a:t>.</a:t>
            </a:r>
          </a:p>
          <a:p>
            <a:pPr marL="285750" indent="-285750">
              <a:buFont typeface="Arial" panose="020B0604020202020204" pitchFamily="34" charset="0"/>
              <a:buChar char="•"/>
            </a:pPr>
            <a:r>
              <a:rPr lang="en-ZA" dirty="0">
                <a:solidFill>
                  <a:schemeClr val="bg1"/>
                </a:solidFill>
              </a:rPr>
              <a:t>This process will typically provide for the continual monitoring of such things as governance requests, new developments in technology, and changes in the business environment. </a:t>
            </a:r>
            <a:endParaRPr lang="en-ZA" dirty="0" smtClean="0">
              <a:solidFill>
                <a:schemeClr val="bg1"/>
              </a:solidFill>
            </a:endParaRPr>
          </a:p>
          <a:p>
            <a:pPr marL="285750" indent="-285750">
              <a:buFont typeface="Arial" panose="020B0604020202020204" pitchFamily="34" charset="0"/>
              <a:buChar char="•"/>
            </a:pPr>
            <a:r>
              <a:rPr lang="en-ZA" dirty="0">
                <a:solidFill>
                  <a:schemeClr val="bg1"/>
                </a:solidFill>
              </a:rPr>
              <a:t> When changes are identified, change management will determine whether to formally initiate a new architecture evolution cycle.</a:t>
            </a:r>
          </a:p>
        </p:txBody>
      </p:sp>
      <p:grpSp>
        <p:nvGrpSpPr>
          <p:cNvPr id="9" name="Group 8"/>
          <p:cNvGrpSpPr/>
          <p:nvPr/>
        </p:nvGrpSpPr>
        <p:grpSpPr>
          <a:xfrm>
            <a:off x="899887" y="1203641"/>
            <a:ext cx="8197400" cy="3440930"/>
            <a:chOff x="1799776" y="949927"/>
            <a:chExt cx="8197400" cy="3079644"/>
          </a:xfrm>
        </p:grpSpPr>
        <p:sp>
          <p:nvSpPr>
            <p:cNvPr id="10" name="Rectangle 9"/>
            <p:cNvSpPr/>
            <p:nvPr/>
          </p:nvSpPr>
          <p:spPr>
            <a:xfrm>
              <a:off x="1799776" y="1897149"/>
              <a:ext cx="7155540" cy="213242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pic>
          <p:nvPicPr>
            <p:cNvPr id="11" name="Picture 2" descr="http://swanwellness.com/wp-content/uploads/2013/07/light-bulb-0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000" l="10000" r="90000"/>
                      </a14:imgEffect>
                    </a14:imgLayer>
                  </a14:imgProps>
                </a:ext>
                <a:ext uri="{28A0092B-C50C-407E-A947-70E740481C1C}">
                  <a14:useLocalDpi xmlns:a14="http://schemas.microsoft.com/office/drawing/2010/main" val="0"/>
                </a:ext>
              </a:extLst>
            </a:blip>
            <a:srcRect/>
            <a:stretch>
              <a:fillRect/>
            </a:stretch>
          </p:blipFill>
          <p:spPr bwMode="auto">
            <a:xfrm>
              <a:off x="7913455" y="949927"/>
              <a:ext cx="2083721" cy="234468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12" name="Rectangle 11"/>
          <p:cNvSpPr/>
          <p:nvPr/>
        </p:nvSpPr>
        <p:spPr>
          <a:xfrm>
            <a:off x="899887" y="2351038"/>
            <a:ext cx="6523039" cy="2031325"/>
          </a:xfrm>
          <a:prstGeom prst="rect">
            <a:avLst/>
          </a:prstGeom>
        </p:spPr>
        <p:txBody>
          <a:bodyPr wrap="square">
            <a:spAutoFit/>
          </a:bodyPr>
          <a:lstStyle/>
          <a:p>
            <a:pPr marL="285750" indent="-285750">
              <a:buFont typeface="Arial" panose="020B0604020202020204" pitchFamily="34" charset="0"/>
              <a:buChar char="•"/>
            </a:pPr>
            <a:r>
              <a:rPr lang="en-ZA" dirty="0">
                <a:solidFill>
                  <a:schemeClr val="bg1"/>
                </a:solidFill>
              </a:rPr>
              <a:t>In Phase H it is critical that the governance body establish criteria to judge whether a Change Request warrants just an architecture update or whether it warrants starting a new cycle of the Architecture Development Method (ADM). It is especially important to avoid "creeping elegance", and the governance body must continue to look for changes that relate directly to business value.</a:t>
            </a:r>
          </a:p>
        </p:txBody>
      </p:sp>
    </p:spTree>
    <p:extLst>
      <p:ext uri="{BB962C8B-B14F-4D97-AF65-F5344CB8AC3E}">
        <p14:creationId xmlns:p14="http://schemas.microsoft.com/office/powerpoint/2010/main" val="766670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xEl>
                                              <p:pRg st="0" end="0"/>
                                            </p:txEl>
                                          </p:spTgt>
                                        </p:tgtEl>
                                      </p:cBhvr>
                                    </p:animEffect>
                                    <p:set>
                                      <p:cBhvr>
                                        <p:cTn id="30" dur="1" fill="hold">
                                          <p:stCondLst>
                                            <p:cond delay="499"/>
                                          </p:stCondLst>
                                        </p:cTn>
                                        <p:tgtEl>
                                          <p:spTgt spid="8">
                                            <p:txEl>
                                              <p:pRg st="0" end="0"/>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8">
                                            <p:txEl>
                                              <p:pRg st="1" end="1"/>
                                            </p:txEl>
                                          </p:spTgt>
                                        </p:tgtEl>
                                      </p:cBhvr>
                                    </p:animEffect>
                                    <p:set>
                                      <p:cBhvr>
                                        <p:cTn id="33" dur="1" fill="hold">
                                          <p:stCondLst>
                                            <p:cond delay="499"/>
                                          </p:stCondLst>
                                        </p:cTn>
                                        <p:tgtEl>
                                          <p:spTgt spid="8">
                                            <p:txEl>
                                              <p:pRg st="1" end="1"/>
                                            </p:txEl>
                                          </p:spTgt>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8">
                                            <p:txEl>
                                              <p:pRg st="2" end="2"/>
                                            </p:txEl>
                                          </p:spTgt>
                                        </p:tgtEl>
                                      </p:cBhvr>
                                    </p:animEffect>
                                    <p:set>
                                      <p:cBhvr>
                                        <p:cTn id="36" dur="1" fill="hold">
                                          <p:stCondLst>
                                            <p:cond delay="499"/>
                                          </p:stCondLst>
                                        </p:cTn>
                                        <p:tgtEl>
                                          <p:spTgt spid="8">
                                            <p:txEl>
                                              <p:pRg st="2" end="2"/>
                                            </p:txEl>
                                          </p:spTgt>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animEffect transition="in" filter="fade">
                                      <p:cBhvr>
                                        <p:cTn id="45"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allAtOnce"/>
      <p:bldP spid="1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a:t>Drivers for Change</a:t>
            </a:r>
          </a:p>
        </p:txBody>
      </p:sp>
      <p:sp>
        <p:nvSpPr>
          <p:cNvPr id="4" name="Content Placeholder 3"/>
          <p:cNvSpPr>
            <a:spLocks noGrp="1"/>
          </p:cNvSpPr>
          <p:nvPr>
            <p:ph idx="1"/>
          </p:nvPr>
        </p:nvSpPr>
        <p:spPr>
          <a:xfrm>
            <a:off x="162180" y="2293258"/>
            <a:ext cx="9636359" cy="1843313"/>
          </a:xfrm>
        </p:spPr>
        <p:txBody>
          <a:bodyPr/>
          <a:lstStyle/>
          <a:p>
            <a:r>
              <a:rPr lang="en-ZA" dirty="0"/>
              <a:t>Strategic, top-down directed change to enhance or create new capability (capital)</a:t>
            </a:r>
          </a:p>
          <a:p>
            <a:r>
              <a:rPr lang="en-ZA" dirty="0"/>
              <a:t>Bottom-up changes to correct or enhance capability (operations and maintenance) for infrastructure under operations management</a:t>
            </a:r>
          </a:p>
          <a:p>
            <a:r>
              <a:rPr lang="en-ZA" dirty="0"/>
              <a:t>Experiences with the previously delivered project increments in the care of operations management, but still being delivered by ongoing </a:t>
            </a:r>
            <a:r>
              <a:rPr lang="en-ZA" dirty="0" smtClean="0"/>
              <a:t>projects</a:t>
            </a:r>
            <a:endParaRPr lang="en-ZA"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67</a:t>
            </a:fld>
            <a:endParaRPr lang="en-US" dirty="0"/>
          </a:p>
        </p:txBody>
      </p:sp>
      <p:sp>
        <p:nvSpPr>
          <p:cNvPr id="5" name="Rectangle 4"/>
          <p:cNvSpPr/>
          <p:nvPr/>
        </p:nvSpPr>
        <p:spPr>
          <a:xfrm>
            <a:off x="162180" y="1407848"/>
            <a:ext cx="7646506" cy="646331"/>
          </a:xfrm>
          <a:prstGeom prst="rect">
            <a:avLst/>
          </a:prstGeom>
        </p:spPr>
        <p:txBody>
          <a:bodyPr wrap="square">
            <a:spAutoFit/>
          </a:bodyPr>
          <a:lstStyle/>
          <a:p>
            <a:r>
              <a:rPr lang="en-ZA" dirty="0">
                <a:solidFill>
                  <a:srgbClr val="333333"/>
                </a:solidFill>
                <a:latin typeface="Arial" panose="020B0604020202020204" pitchFamily="34" charset="0"/>
              </a:rPr>
              <a:t>There are three ways to change the existing infrastructure that have to be integrated:</a:t>
            </a:r>
            <a:endParaRPr lang="en-ZA" dirty="0"/>
          </a:p>
        </p:txBody>
      </p:sp>
    </p:spTree>
    <p:extLst>
      <p:ext uri="{BB962C8B-B14F-4D97-AF65-F5344CB8AC3E}">
        <p14:creationId xmlns:p14="http://schemas.microsoft.com/office/powerpoint/2010/main" val="2142602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ZA" dirty="0"/>
              <a:t> Enterprise Architecture Change Management Process</a:t>
            </a:r>
          </a:p>
        </p:txBody>
      </p:sp>
      <p:sp>
        <p:nvSpPr>
          <p:cNvPr id="4" name="Content Placeholder 3"/>
          <p:cNvSpPr>
            <a:spLocks noGrp="1"/>
          </p:cNvSpPr>
          <p:nvPr>
            <p:ph idx="1"/>
          </p:nvPr>
        </p:nvSpPr>
        <p:spPr>
          <a:xfrm>
            <a:off x="162180" y="2612572"/>
            <a:ext cx="9636359" cy="2902856"/>
          </a:xfrm>
        </p:spPr>
        <p:txBody>
          <a:bodyPr>
            <a:noAutofit/>
          </a:bodyPr>
          <a:lstStyle/>
          <a:p>
            <a:r>
              <a:rPr lang="en-ZA" sz="2000" b="1" dirty="0">
                <a:solidFill>
                  <a:schemeClr val="accent4">
                    <a:lumMod val="75000"/>
                  </a:schemeClr>
                </a:solidFill>
              </a:rPr>
              <a:t>Simplification change</a:t>
            </a:r>
            <a:r>
              <a:rPr lang="en-ZA" sz="2000" dirty="0"/>
              <a:t>: A simplification change can normally be handled via change management techniques.</a:t>
            </a:r>
          </a:p>
          <a:p>
            <a:r>
              <a:rPr lang="en-ZA" sz="2000" b="1" dirty="0">
                <a:solidFill>
                  <a:schemeClr val="accent4">
                    <a:lumMod val="75000"/>
                  </a:schemeClr>
                </a:solidFill>
              </a:rPr>
              <a:t>Incremental change</a:t>
            </a:r>
            <a:r>
              <a:rPr lang="en-ZA" sz="2000" dirty="0"/>
              <a:t>: An incremental change may be capable of being handled via change management techniques, or it may require partial re-architecting, depending on the nature of the change </a:t>
            </a:r>
            <a:r>
              <a:rPr lang="en-ZA" sz="2000" dirty="0" smtClean="0"/>
              <a:t>.</a:t>
            </a:r>
            <a:endParaRPr lang="en-ZA" sz="2000" dirty="0"/>
          </a:p>
          <a:p>
            <a:r>
              <a:rPr lang="en-ZA" sz="2000" b="1" dirty="0">
                <a:solidFill>
                  <a:schemeClr val="accent4">
                    <a:lumMod val="75000"/>
                  </a:schemeClr>
                </a:solidFill>
              </a:rPr>
              <a:t>Re-architecting change</a:t>
            </a:r>
            <a:r>
              <a:rPr lang="en-ZA" sz="2000" dirty="0"/>
              <a:t>: A re-architecting change requires putting the whole architecture through the architecture development cycle again.</a:t>
            </a:r>
          </a:p>
        </p:txBody>
      </p:sp>
      <p:sp>
        <p:nvSpPr>
          <p:cNvPr id="2" name="Slide Number Placeholder 1"/>
          <p:cNvSpPr>
            <a:spLocks noGrp="1"/>
          </p:cNvSpPr>
          <p:nvPr>
            <p:ph type="sldNum" sz="quarter" idx="12"/>
          </p:nvPr>
        </p:nvSpPr>
        <p:spPr/>
        <p:txBody>
          <a:bodyPr/>
          <a:lstStyle/>
          <a:p>
            <a:fld id="{D57F1E4F-1CFF-5643-939E-217C01CDF565}" type="slidenum">
              <a:rPr lang="en-US" smtClean="0"/>
              <a:pPr/>
              <a:t>68</a:t>
            </a:fld>
            <a:endParaRPr lang="en-US" dirty="0"/>
          </a:p>
        </p:txBody>
      </p:sp>
      <p:sp>
        <p:nvSpPr>
          <p:cNvPr id="5" name="Rectangle 4"/>
          <p:cNvSpPr/>
          <p:nvPr/>
        </p:nvSpPr>
        <p:spPr>
          <a:xfrm>
            <a:off x="162179" y="2014657"/>
            <a:ext cx="8038391" cy="400110"/>
          </a:xfrm>
          <a:prstGeom prst="rect">
            <a:avLst/>
          </a:prstGeom>
        </p:spPr>
        <p:txBody>
          <a:bodyPr wrap="square">
            <a:spAutoFit/>
          </a:bodyPr>
          <a:lstStyle/>
          <a:p>
            <a:r>
              <a:rPr lang="en-ZA" sz="2000" dirty="0">
                <a:solidFill>
                  <a:schemeClr val="tx1">
                    <a:lumMod val="75000"/>
                    <a:lumOff val="25000"/>
                  </a:schemeClr>
                </a:solidFill>
              </a:rPr>
              <a:t>Architectural changes can be classified into one of three categories:</a:t>
            </a:r>
          </a:p>
        </p:txBody>
      </p:sp>
    </p:spTree>
    <p:extLst>
      <p:ext uri="{BB962C8B-B14F-4D97-AF65-F5344CB8AC3E}">
        <p14:creationId xmlns:p14="http://schemas.microsoft.com/office/powerpoint/2010/main" val="117698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69</a:t>
            </a:fld>
            <a:endParaRPr lang="en-US" dirty="0"/>
          </a:p>
        </p:txBody>
      </p:sp>
      <p:grpSp>
        <p:nvGrpSpPr>
          <p:cNvPr id="5" name="Group 4"/>
          <p:cNvGrpSpPr/>
          <p:nvPr/>
        </p:nvGrpSpPr>
        <p:grpSpPr>
          <a:xfrm>
            <a:off x="899887" y="1203641"/>
            <a:ext cx="8197400" cy="4181159"/>
            <a:chOff x="1799776" y="949927"/>
            <a:chExt cx="8197400" cy="3742151"/>
          </a:xfrm>
        </p:grpSpPr>
        <p:sp>
          <p:nvSpPr>
            <p:cNvPr id="6" name="Rectangle 5"/>
            <p:cNvSpPr/>
            <p:nvPr/>
          </p:nvSpPr>
          <p:spPr>
            <a:xfrm>
              <a:off x="1799776" y="1897148"/>
              <a:ext cx="7155540" cy="279493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pic>
          <p:nvPicPr>
            <p:cNvPr id="7" name="Picture 2" descr="http://swanwellness.com/wp-content/uploads/2013/07/light-bulb-0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000" l="10000" r="90000"/>
                      </a14:imgEffect>
                    </a14:imgLayer>
                  </a14:imgProps>
                </a:ext>
                <a:ext uri="{28A0092B-C50C-407E-A947-70E740481C1C}">
                  <a14:useLocalDpi xmlns:a14="http://schemas.microsoft.com/office/drawing/2010/main" val="0"/>
                </a:ext>
              </a:extLst>
            </a:blip>
            <a:srcRect/>
            <a:stretch>
              <a:fillRect/>
            </a:stretch>
          </p:blipFill>
          <p:spPr bwMode="auto">
            <a:xfrm>
              <a:off x="7913455" y="949927"/>
              <a:ext cx="2083721" cy="234468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899887" y="2874594"/>
            <a:ext cx="6523039" cy="2031325"/>
          </a:xfrm>
          <a:prstGeom prst="rect">
            <a:avLst/>
          </a:prstGeom>
        </p:spPr>
        <p:txBody>
          <a:bodyPr wrap="square">
            <a:spAutoFit/>
          </a:bodyPr>
          <a:lstStyle/>
          <a:p>
            <a:pPr marL="285750" indent="-285750">
              <a:buFont typeface="Arial" panose="020B0604020202020204" pitchFamily="34" charset="0"/>
              <a:buChar char="•"/>
            </a:pPr>
            <a:r>
              <a:rPr lang="en-ZA" dirty="0">
                <a:solidFill>
                  <a:schemeClr val="bg1"/>
                </a:solidFill>
              </a:rPr>
              <a:t>If the change impacts two stakeholders or more, then it is likely to require an architecture redesign and re-entry to the ADM.</a:t>
            </a:r>
          </a:p>
          <a:p>
            <a:pPr marL="285750" indent="-285750">
              <a:buFont typeface="Arial" panose="020B0604020202020204" pitchFamily="34" charset="0"/>
              <a:buChar char="•"/>
            </a:pPr>
            <a:r>
              <a:rPr lang="en-ZA" dirty="0">
                <a:solidFill>
                  <a:schemeClr val="bg1"/>
                </a:solidFill>
              </a:rPr>
              <a:t>If the change impacts only one stakeholder, then it is more likely to be a candidate for change management.</a:t>
            </a:r>
          </a:p>
          <a:p>
            <a:pPr marL="285750" indent="-285750">
              <a:buFont typeface="Arial" panose="020B0604020202020204" pitchFamily="34" charset="0"/>
              <a:buChar char="•"/>
            </a:pPr>
            <a:r>
              <a:rPr lang="en-ZA" dirty="0">
                <a:solidFill>
                  <a:schemeClr val="bg1"/>
                </a:solidFill>
              </a:rPr>
              <a:t>If the change can be allowed under a dispensation, then it is more likely to be a candidate for change management.</a:t>
            </a:r>
          </a:p>
        </p:txBody>
      </p:sp>
      <p:sp>
        <p:nvSpPr>
          <p:cNvPr id="2" name="Rectangle 1"/>
          <p:cNvSpPr/>
          <p:nvPr/>
        </p:nvSpPr>
        <p:spPr>
          <a:xfrm>
            <a:off x="1076210" y="2505262"/>
            <a:ext cx="2869119" cy="369332"/>
          </a:xfrm>
          <a:prstGeom prst="rect">
            <a:avLst/>
          </a:prstGeom>
        </p:spPr>
        <p:txBody>
          <a:bodyPr wrap="none">
            <a:spAutoFit/>
          </a:bodyPr>
          <a:lstStyle/>
          <a:p>
            <a:r>
              <a:rPr lang="en-ZA" b="1" dirty="0">
                <a:solidFill>
                  <a:schemeClr val="bg1"/>
                </a:solidFill>
                <a:latin typeface="Arial" panose="020B0604020202020204" pitchFamily="34" charset="0"/>
              </a:rPr>
              <a:t>A good rule-of-thumb is:</a:t>
            </a:r>
            <a:endParaRPr lang="en-ZA" b="1" dirty="0">
              <a:solidFill>
                <a:schemeClr val="bg1"/>
              </a:solidFill>
            </a:endParaRPr>
          </a:p>
        </p:txBody>
      </p:sp>
    </p:spTree>
    <p:extLst>
      <p:ext uri="{BB962C8B-B14F-4D97-AF65-F5344CB8AC3E}">
        <p14:creationId xmlns:p14="http://schemas.microsoft.com/office/powerpoint/2010/main" val="226679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Key Terms</a:t>
            </a:r>
          </a:p>
        </p:txBody>
      </p:sp>
      <p:sp>
        <p:nvSpPr>
          <p:cNvPr id="3" name="Content Placeholder 2"/>
          <p:cNvSpPr>
            <a:spLocks noGrp="1"/>
          </p:cNvSpPr>
          <p:nvPr>
            <p:ph idx="1"/>
          </p:nvPr>
        </p:nvSpPr>
        <p:spPr>
          <a:xfrm>
            <a:off x="162180" y="1075001"/>
            <a:ext cx="9636359" cy="5630599"/>
          </a:xfrm>
        </p:spPr>
        <p:txBody>
          <a:bodyPr>
            <a:normAutofit/>
          </a:bodyPr>
          <a:lstStyle/>
          <a:p>
            <a:r>
              <a:rPr lang="en-ZA" b="1" dirty="0">
                <a:solidFill>
                  <a:schemeClr val="accent4"/>
                </a:solidFill>
              </a:rPr>
              <a:t>Architecture </a:t>
            </a:r>
            <a:r>
              <a:rPr lang="en-ZA" b="1" dirty="0" smtClean="0">
                <a:solidFill>
                  <a:schemeClr val="accent4"/>
                </a:solidFill>
              </a:rPr>
              <a:t>Continuum </a:t>
            </a:r>
            <a:r>
              <a:rPr lang="en-ZA" b="1" dirty="0" smtClean="0"/>
              <a:t>:</a:t>
            </a:r>
            <a:r>
              <a:rPr lang="en-ZA" dirty="0"/>
              <a:t>A part of the Enterprise Continuum. A repository of architectural </a:t>
            </a:r>
            <a:r>
              <a:rPr lang="en-ZA" dirty="0" smtClean="0"/>
              <a:t>elements with </a:t>
            </a:r>
            <a:r>
              <a:rPr lang="en-ZA" dirty="0"/>
              <a:t>increasing detail and specialization. This Continuum begins </a:t>
            </a:r>
            <a:r>
              <a:rPr lang="en-ZA" dirty="0" smtClean="0"/>
              <a:t>with foundational </a:t>
            </a:r>
            <a:r>
              <a:rPr lang="en-ZA" dirty="0"/>
              <a:t>definitions such as reference models, core strategies, and </a:t>
            </a:r>
            <a:r>
              <a:rPr lang="en-ZA" dirty="0" smtClean="0"/>
              <a:t>basic building </a:t>
            </a:r>
            <a:r>
              <a:rPr lang="en-ZA" dirty="0"/>
              <a:t>blocks. From there it spans to Industry Architectures and all the </a:t>
            </a:r>
            <a:r>
              <a:rPr lang="en-ZA" dirty="0" smtClean="0"/>
              <a:t>way to </a:t>
            </a:r>
            <a:r>
              <a:rPr lang="en-ZA" dirty="0"/>
              <a:t>an organization’s specific architecture</a:t>
            </a:r>
            <a:r>
              <a:rPr lang="en-ZA" dirty="0" smtClean="0"/>
              <a:t>.</a:t>
            </a:r>
          </a:p>
          <a:p>
            <a:r>
              <a:rPr lang="en-ZA" b="1" dirty="0">
                <a:solidFill>
                  <a:schemeClr val="accent4"/>
                </a:solidFill>
              </a:rPr>
              <a:t>Architecture Development Method (ADM</a:t>
            </a:r>
            <a:r>
              <a:rPr lang="en-ZA" b="1" dirty="0" smtClean="0">
                <a:solidFill>
                  <a:schemeClr val="accent4"/>
                </a:solidFill>
              </a:rPr>
              <a:t>) </a:t>
            </a:r>
            <a:r>
              <a:rPr lang="en-ZA" b="1" dirty="0" smtClean="0"/>
              <a:t>:</a:t>
            </a:r>
            <a:r>
              <a:rPr lang="en-ZA" dirty="0" smtClean="0"/>
              <a:t>The </a:t>
            </a:r>
            <a:r>
              <a:rPr lang="en-ZA" dirty="0"/>
              <a:t>core of TOGAF. A step-by-step approach to develop and use </a:t>
            </a:r>
            <a:r>
              <a:rPr lang="en-ZA" dirty="0" smtClean="0"/>
              <a:t>an enterprise </a:t>
            </a:r>
            <a:r>
              <a:rPr lang="en-ZA" dirty="0"/>
              <a:t>architecture</a:t>
            </a:r>
            <a:r>
              <a:rPr lang="en-ZA" dirty="0" smtClean="0"/>
              <a:t>.</a:t>
            </a:r>
          </a:p>
          <a:p>
            <a:r>
              <a:rPr lang="en-ZA" b="1" dirty="0">
                <a:solidFill>
                  <a:schemeClr val="accent4"/>
                </a:solidFill>
              </a:rPr>
              <a:t>Architecture </a:t>
            </a:r>
            <a:r>
              <a:rPr lang="en-ZA" b="1" dirty="0" smtClean="0">
                <a:solidFill>
                  <a:schemeClr val="accent4"/>
                </a:solidFill>
              </a:rPr>
              <a:t>Domain </a:t>
            </a:r>
            <a:r>
              <a:rPr lang="en-ZA" b="1" dirty="0" smtClean="0"/>
              <a:t>:</a:t>
            </a:r>
            <a:r>
              <a:rPr lang="en-ZA" dirty="0"/>
              <a:t>The architectural area being considered. There are four architecture </a:t>
            </a:r>
            <a:r>
              <a:rPr lang="en-ZA" dirty="0" smtClean="0"/>
              <a:t>domains within </a:t>
            </a:r>
            <a:r>
              <a:rPr lang="en-ZA" dirty="0"/>
              <a:t>TOGAF: Business, Data, Application, and Technology</a:t>
            </a:r>
            <a:r>
              <a:rPr lang="en-ZA" dirty="0" smtClean="0"/>
              <a:t>.</a:t>
            </a:r>
          </a:p>
          <a:p>
            <a:r>
              <a:rPr lang="en-ZA" b="1" dirty="0">
                <a:solidFill>
                  <a:schemeClr val="accent4"/>
                </a:solidFill>
              </a:rPr>
              <a:t>Architecture </a:t>
            </a:r>
            <a:r>
              <a:rPr lang="en-ZA" b="1" dirty="0" smtClean="0">
                <a:solidFill>
                  <a:schemeClr val="accent4"/>
                </a:solidFill>
              </a:rPr>
              <a:t>Framework </a:t>
            </a:r>
            <a:r>
              <a:rPr lang="en-ZA" b="1" dirty="0" smtClean="0"/>
              <a:t>:</a:t>
            </a:r>
            <a:r>
              <a:rPr lang="en-ZA" dirty="0"/>
              <a:t>A foundational structure, or set of structures, which can be used </a:t>
            </a:r>
            <a:r>
              <a:rPr lang="en-ZA" dirty="0" smtClean="0"/>
              <a:t>for developing </a:t>
            </a:r>
            <a:r>
              <a:rPr lang="en-ZA" dirty="0"/>
              <a:t>a broad range of different architectures. It should contain </a:t>
            </a:r>
            <a:r>
              <a:rPr lang="en-ZA" dirty="0" smtClean="0"/>
              <a:t>a method </a:t>
            </a:r>
            <a:r>
              <a:rPr lang="en-ZA" dirty="0"/>
              <a:t>for designing an information system in terms of a set of </a:t>
            </a:r>
            <a:r>
              <a:rPr lang="en-ZA" dirty="0" smtClean="0"/>
              <a:t>building blocks</a:t>
            </a:r>
            <a:r>
              <a:rPr lang="en-ZA" dirty="0"/>
              <a:t>, and for showing how the building blocks fit together. It </a:t>
            </a:r>
            <a:r>
              <a:rPr lang="en-ZA" dirty="0" smtClean="0"/>
              <a:t>should contain </a:t>
            </a:r>
            <a:r>
              <a:rPr lang="en-ZA" dirty="0"/>
              <a:t>a set of tools and provide a common vocabulary. It should </a:t>
            </a:r>
            <a:r>
              <a:rPr lang="en-ZA" dirty="0" smtClean="0"/>
              <a:t>also include </a:t>
            </a:r>
            <a:r>
              <a:rPr lang="en-ZA" dirty="0"/>
              <a:t>a list of recommended standards and compliant products that can </a:t>
            </a:r>
            <a:r>
              <a:rPr lang="en-ZA" dirty="0" smtClean="0"/>
              <a:t>be used </a:t>
            </a:r>
            <a:r>
              <a:rPr lang="en-ZA" dirty="0"/>
              <a:t>to implement the building blocks</a:t>
            </a:r>
            <a:r>
              <a:rPr lang="en-ZA" dirty="0" smtClean="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239053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9347" y="289052"/>
            <a:ext cx="8596668" cy="1320800"/>
          </a:xfrm>
        </p:spPr>
        <p:txBody>
          <a:bodyPr/>
          <a:lstStyle/>
          <a:p>
            <a:r>
              <a:rPr lang="en-ZA" dirty="0"/>
              <a:t>Phase H</a:t>
            </a:r>
            <a:r>
              <a:rPr lang="en-ZA" dirty="0" smtClean="0"/>
              <a:t> Steps</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70</a:t>
            </a:fld>
            <a:endParaRPr lang="en-US" dirty="0"/>
          </a:p>
        </p:txBody>
      </p:sp>
      <p:sp>
        <p:nvSpPr>
          <p:cNvPr id="7" name="Rectangular Callout 6"/>
          <p:cNvSpPr/>
          <p:nvPr/>
        </p:nvSpPr>
        <p:spPr>
          <a:xfrm>
            <a:off x="459347" y="2114806"/>
            <a:ext cx="5988676" cy="4474243"/>
          </a:xfrm>
          <a:prstGeom prst="wedgeRectCallout">
            <a:avLst>
              <a:gd name="adj1" fmla="val 101940"/>
              <a:gd name="adj2" fmla="val -20607"/>
            </a:avLst>
          </a:prstGeom>
        </p:spPr>
        <p:style>
          <a:lnRef idx="3">
            <a:schemeClr val="lt1"/>
          </a:lnRef>
          <a:fillRef idx="1">
            <a:schemeClr val="accent4"/>
          </a:fillRef>
          <a:effectRef idx="1">
            <a:schemeClr val="accent4"/>
          </a:effectRef>
          <a:fontRef idx="minor">
            <a:schemeClr val="lt1"/>
          </a:fontRef>
        </p:style>
        <p:txBody>
          <a:bodyPr rtlCol="0" anchor="ctr"/>
          <a:lstStyle/>
          <a:p>
            <a:endParaRPr lang="en-ZA"/>
          </a:p>
        </p:txBody>
      </p:sp>
      <p:pic>
        <p:nvPicPr>
          <p:cNvPr id="6" name="Picture 5"/>
          <p:cNvPicPr>
            <a:picLocks noChangeAspect="1"/>
          </p:cNvPicPr>
          <p:nvPr/>
        </p:nvPicPr>
        <p:blipFill>
          <a:blip r:embed="rId2"/>
          <a:stretch>
            <a:fillRect/>
          </a:stretch>
        </p:blipFill>
        <p:spPr>
          <a:xfrm>
            <a:off x="8338042" y="1633479"/>
            <a:ext cx="3850783" cy="4295104"/>
          </a:xfrm>
          <a:prstGeom prst="rect">
            <a:avLst/>
          </a:prstGeom>
        </p:spPr>
      </p:pic>
      <p:sp>
        <p:nvSpPr>
          <p:cNvPr id="8" name="Rectangle 7"/>
          <p:cNvSpPr/>
          <p:nvPr/>
        </p:nvSpPr>
        <p:spPr>
          <a:xfrm>
            <a:off x="517302" y="2227070"/>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1. Establish Value Realization Process</a:t>
            </a:r>
          </a:p>
        </p:txBody>
      </p:sp>
      <p:sp>
        <p:nvSpPr>
          <p:cNvPr id="9" name="Rectangle 8"/>
          <p:cNvSpPr/>
          <p:nvPr/>
        </p:nvSpPr>
        <p:spPr>
          <a:xfrm>
            <a:off x="517302" y="2846836"/>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2. Deploy Monitoring Tools</a:t>
            </a:r>
          </a:p>
        </p:txBody>
      </p:sp>
      <p:sp>
        <p:nvSpPr>
          <p:cNvPr id="10" name="Rectangle 9"/>
          <p:cNvSpPr/>
          <p:nvPr/>
        </p:nvSpPr>
        <p:spPr>
          <a:xfrm>
            <a:off x="525182" y="3479483"/>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3. Manage Risks</a:t>
            </a:r>
          </a:p>
        </p:txBody>
      </p:sp>
      <p:sp>
        <p:nvSpPr>
          <p:cNvPr id="11" name="Rectangle 10"/>
          <p:cNvSpPr/>
          <p:nvPr/>
        </p:nvSpPr>
        <p:spPr>
          <a:xfrm>
            <a:off x="525182" y="4099255"/>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4. Provide Analysis for Architecture Change Management</a:t>
            </a:r>
          </a:p>
        </p:txBody>
      </p:sp>
      <p:sp>
        <p:nvSpPr>
          <p:cNvPr id="12" name="Rectangle 11"/>
          <p:cNvSpPr/>
          <p:nvPr/>
        </p:nvSpPr>
        <p:spPr>
          <a:xfrm>
            <a:off x="517302" y="4719027"/>
            <a:ext cx="5872766" cy="51530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5. Develop Change Requirements to Meet Performance Targets</a:t>
            </a:r>
          </a:p>
        </p:txBody>
      </p:sp>
      <p:sp>
        <p:nvSpPr>
          <p:cNvPr id="13" name="Rectangle 12"/>
          <p:cNvSpPr/>
          <p:nvPr/>
        </p:nvSpPr>
        <p:spPr>
          <a:xfrm>
            <a:off x="517302" y="5338793"/>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Manage Governance Process</a:t>
            </a:r>
          </a:p>
        </p:txBody>
      </p:sp>
      <p:sp>
        <p:nvSpPr>
          <p:cNvPr id="17" name="Rectangle 16"/>
          <p:cNvSpPr/>
          <p:nvPr/>
        </p:nvSpPr>
        <p:spPr>
          <a:xfrm>
            <a:off x="459347" y="1281108"/>
            <a:ext cx="3880834" cy="523220"/>
          </a:xfrm>
          <a:prstGeom prst="rect">
            <a:avLst/>
          </a:prstGeom>
        </p:spPr>
        <p:txBody>
          <a:bodyPr wrap="square">
            <a:spAutoFit/>
          </a:bodyPr>
          <a:lstStyle/>
          <a:p>
            <a:r>
              <a:rPr lang="en-ZA" sz="1400" dirty="0">
                <a:latin typeface="ArialMT"/>
              </a:rPr>
              <a:t>The order of the </a:t>
            </a:r>
            <a:r>
              <a:rPr lang="en-ZA" sz="1400" dirty="0" smtClean="0">
                <a:latin typeface="ArialMT"/>
              </a:rPr>
              <a:t>steps should </a:t>
            </a:r>
            <a:r>
              <a:rPr lang="en-ZA" sz="1400" dirty="0">
                <a:latin typeface="ArialMT"/>
              </a:rPr>
              <a:t>be adapted </a:t>
            </a:r>
            <a:r>
              <a:rPr lang="en-ZA" sz="1400" dirty="0" smtClean="0">
                <a:latin typeface="ArialMT"/>
              </a:rPr>
              <a:t>to the situation.</a:t>
            </a:r>
            <a:endParaRPr lang="en-ZA" sz="4000" dirty="0"/>
          </a:p>
        </p:txBody>
      </p:sp>
      <p:sp>
        <p:nvSpPr>
          <p:cNvPr id="14" name="Rectangle 13"/>
          <p:cNvSpPr/>
          <p:nvPr/>
        </p:nvSpPr>
        <p:spPr>
          <a:xfrm>
            <a:off x="517302" y="5955315"/>
            <a:ext cx="5872766" cy="51206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dirty="0"/>
              <a:t>6. Activate the Process to Implement Change</a:t>
            </a:r>
          </a:p>
        </p:txBody>
      </p:sp>
    </p:spTree>
    <p:extLst>
      <p:ext uri="{BB962C8B-B14F-4D97-AF65-F5344CB8AC3E}">
        <p14:creationId xmlns:p14="http://schemas.microsoft.com/office/powerpoint/2010/main" val="4086928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ZA" dirty="0" smtClean="0"/>
              <a:t>Examines </a:t>
            </a:r>
            <a:r>
              <a:rPr lang="en-ZA" dirty="0"/>
              <a:t>the process of managing </a:t>
            </a:r>
            <a:r>
              <a:rPr lang="en-ZA" dirty="0" smtClean="0"/>
              <a:t>architecture requirements </a:t>
            </a:r>
            <a:r>
              <a:rPr lang="en-ZA" dirty="0"/>
              <a:t>throughout the ADM.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71</a:t>
            </a:fld>
            <a:endParaRPr lang="en-US" dirty="0"/>
          </a:p>
        </p:txBody>
      </p:sp>
      <p:cxnSp>
        <p:nvCxnSpPr>
          <p:cNvPr id="6" name="Straight Connector 5"/>
          <p:cNvCxnSpPr/>
          <p:nvPr/>
        </p:nvCxnSpPr>
        <p:spPr>
          <a:xfrm>
            <a:off x="798286" y="2612571"/>
            <a:ext cx="8287657" cy="0"/>
          </a:xfrm>
          <a:prstGeom prst="line">
            <a:avLst/>
          </a:prstGeom>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p:txBody>
          <a:bodyPr>
            <a:normAutofit/>
          </a:bodyPr>
          <a:lstStyle/>
          <a:p>
            <a:r>
              <a:rPr lang="en-ZA" sz="5400" dirty="0" smtClean="0">
                <a:hlinkClick r:id="rId2"/>
              </a:rPr>
              <a:t>Requirements Management</a:t>
            </a:r>
            <a:endParaRPr lang="en-ZA" sz="5400" dirty="0">
              <a:hlinkClick r:id="rId2"/>
            </a:endParaRPr>
          </a:p>
        </p:txBody>
      </p:sp>
    </p:spTree>
    <p:extLst>
      <p:ext uri="{BB962C8B-B14F-4D97-AF65-F5344CB8AC3E}">
        <p14:creationId xmlns:p14="http://schemas.microsoft.com/office/powerpoint/2010/main" val="3363021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Objective</a:t>
            </a:r>
            <a:endParaRPr lang="en-ZA" dirty="0"/>
          </a:p>
        </p:txBody>
      </p:sp>
      <p:sp>
        <p:nvSpPr>
          <p:cNvPr id="3" name="Content Placeholder 2"/>
          <p:cNvSpPr>
            <a:spLocks noGrp="1"/>
          </p:cNvSpPr>
          <p:nvPr>
            <p:ph idx="1"/>
          </p:nvPr>
        </p:nvSpPr>
        <p:spPr>
          <a:xfrm>
            <a:off x="290969" y="1683657"/>
            <a:ext cx="9419702" cy="2902857"/>
          </a:xfrm>
        </p:spPr>
        <p:txBody>
          <a:bodyPr>
            <a:normAutofit fontScale="92500"/>
          </a:bodyPr>
          <a:lstStyle/>
          <a:p>
            <a:r>
              <a:rPr lang="en-ZA" sz="2400" dirty="0"/>
              <a:t>Ensure that the architecture lifecycle is </a:t>
            </a:r>
            <a:r>
              <a:rPr lang="en-ZA" sz="2400" dirty="0" smtClean="0"/>
              <a:t>maintained.</a:t>
            </a:r>
            <a:endParaRPr lang="en-ZA" sz="2400" dirty="0"/>
          </a:p>
          <a:p>
            <a:r>
              <a:rPr lang="en-ZA" sz="2400" dirty="0"/>
              <a:t>Ensure that the Architecture Governance Framework is </a:t>
            </a:r>
            <a:r>
              <a:rPr lang="en-ZA" sz="2400" dirty="0" smtClean="0"/>
              <a:t>executed.</a:t>
            </a:r>
            <a:endParaRPr lang="en-ZA" sz="2400" dirty="0"/>
          </a:p>
          <a:p>
            <a:r>
              <a:rPr lang="en-ZA" sz="2400" dirty="0"/>
              <a:t>Ensure that the enterprise Architecture Capability meets current </a:t>
            </a:r>
            <a:r>
              <a:rPr lang="en-ZA" sz="2400" dirty="0" smtClean="0"/>
              <a:t>requirements.</a:t>
            </a:r>
          </a:p>
          <a:p>
            <a:r>
              <a:rPr lang="en-ZA" sz="2400" dirty="0"/>
              <a:t>Ensure that the Requirements Management process is sustained and operates for all relevant ADM phases</a:t>
            </a:r>
          </a:p>
          <a:p>
            <a:endParaRPr lang="en-ZA" sz="2400" dirty="0" smtClean="0"/>
          </a:p>
          <a:p>
            <a:endParaRPr lang="en-ZA"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1890341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79" y="145960"/>
            <a:ext cx="9883341" cy="1320800"/>
          </a:xfrm>
        </p:spPr>
        <p:txBody>
          <a:bodyPr/>
          <a:lstStyle/>
          <a:p>
            <a:r>
              <a:rPr lang="en-ZA" dirty="0"/>
              <a:t>Architecture </a:t>
            </a:r>
            <a:r>
              <a:rPr lang="en-ZA" dirty="0" smtClean="0"/>
              <a:t>Content Framework</a:t>
            </a:r>
            <a:endParaRPr lang="en-ZA" dirty="0"/>
          </a:p>
        </p:txBody>
      </p:sp>
      <p:sp>
        <p:nvSpPr>
          <p:cNvPr id="3" name="Content Placeholder 2"/>
          <p:cNvSpPr>
            <a:spLocks noGrp="1"/>
          </p:cNvSpPr>
          <p:nvPr>
            <p:ph idx="1"/>
          </p:nvPr>
        </p:nvSpPr>
        <p:spPr>
          <a:xfrm>
            <a:off x="162179" y="2546203"/>
            <a:ext cx="9636359" cy="2103070"/>
          </a:xfrm>
        </p:spPr>
        <p:txBody>
          <a:bodyPr/>
          <a:lstStyle/>
          <a:p>
            <a:r>
              <a:rPr lang="en-ZA" dirty="0"/>
              <a:t>It helps to improve the consistency of the TOGAF </a:t>
            </a:r>
            <a:r>
              <a:rPr lang="en-ZA" dirty="0" smtClean="0"/>
              <a:t>outputs by </a:t>
            </a:r>
            <a:r>
              <a:rPr lang="en-ZA" dirty="0"/>
              <a:t>presenting outputs in a consistent and structured way, and also helps to reference and </a:t>
            </a:r>
            <a:r>
              <a:rPr lang="en-ZA" dirty="0" smtClean="0"/>
              <a:t>classify them.</a:t>
            </a:r>
          </a:p>
          <a:p>
            <a:r>
              <a:rPr lang="en-ZA" dirty="0"/>
              <a:t>I</a:t>
            </a:r>
            <a:r>
              <a:rPr lang="en-ZA" dirty="0" smtClean="0"/>
              <a:t>t </a:t>
            </a:r>
            <a:r>
              <a:rPr lang="en-ZA" dirty="0"/>
              <a:t>provides </a:t>
            </a:r>
            <a:r>
              <a:rPr lang="en-ZA" dirty="0" smtClean="0"/>
              <a:t>a comprehensive </a:t>
            </a:r>
            <a:r>
              <a:rPr lang="en-ZA" dirty="0"/>
              <a:t>checklist of architecture outputs, it promotes better integration of work products</a:t>
            </a:r>
            <a:r>
              <a:rPr lang="en-ZA" dirty="0" smtClean="0"/>
              <a:t>, and </a:t>
            </a:r>
            <a:r>
              <a:rPr lang="en-ZA" dirty="0"/>
              <a:t>provides a detailed open standard for how architectures should be described</a:t>
            </a:r>
            <a:r>
              <a:rPr lang="en-ZA" dirty="0" smtClean="0"/>
              <a:t>.</a:t>
            </a:r>
          </a:p>
          <a:p>
            <a:r>
              <a:rPr lang="en-ZA" dirty="0"/>
              <a:t>A structured store house for the products of the ADM cycle.</a:t>
            </a:r>
          </a:p>
          <a:p>
            <a:endParaRPr lang="en-ZA" dirty="0" smtClean="0"/>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73</a:t>
            </a:fld>
            <a:endParaRPr lang="en-US" dirty="0"/>
          </a:p>
        </p:txBody>
      </p:sp>
      <p:sp>
        <p:nvSpPr>
          <p:cNvPr id="5" name="Rectangle 4"/>
          <p:cNvSpPr/>
          <p:nvPr/>
        </p:nvSpPr>
        <p:spPr>
          <a:xfrm>
            <a:off x="304800" y="820429"/>
            <a:ext cx="8993746" cy="646331"/>
          </a:xfrm>
          <a:prstGeom prst="rect">
            <a:avLst/>
          </a:prstGeom>
        </p:spPr>
        <p:txBody>
          <a:bodyPr wrap="square">
            <a:spAutoFit/>
          </a:bodyPr>
          <a:lstStyle/>
          <a:p>
            <a:r>
              <a:rPr lang="en-ZA" i="1" dirty="0" smtClean="0">
                <a:solidFill>
                  <a:schemeClr val="bg1">
                    <a:lumMod val="50000"/>
                  </a:schemeClr>
                </a:solidFill>
                <a:latin typeface="Times New Roman" panose="02020603050405020304" pitchFamily="18" charset="0"/>
              </a:rPr>
              <a:t>“provides </a:t>
            </a:r>
            <a:r>
              <a:rPr lang="en-ZA" i="1" dirty="0">
                <a:solidFill>
                  <a:schemeClr val="bg1">
                    <a:lumMod val="50000"/>
                  </a:schemeClr>
                </a:solidFill>
                <a:latin typeface="Times New Roman" panose="02020603050405020304" pitchFamily="18" charset="0"/>
              </a:rPr>
              <a:t>a detailed model of architectural work products</a:t>
            </a:r>
            <a:r>
              <a:rPr lang="en-ZA" i="1" dirty="0" smtClean="0">
                <a:solidFill>
                  <a:schemeClr val="bg1">
                    <a:lumMod val="50000"/>
                  </a:schemeClr>
                </a:solidFill>
                <a:latin typeface="Times New Roman" panose="02020603050405020304" pitchFamily="18" charset="0"/>
              </a:rPr>
              <a:t>, including </a:t>
            </a:r>
            <a:r>
              <a:rPr lang="en-ZA" i="1" dirty="0">
                <a:solidFill>
                  <a:schemeClr val="bg1">
                    <a:lumMod val="50000"/>
                  </a:schemeClr>
                </a:solidFill>
                <a:latin typeface="Times New Roman" panose="02020603050405020304" pitchFamily="18" charset="0"/>
              </a:rPr>
              <a:t>deliverables, </a:t>
            </a:r>
            <a:r>
              <a:rPr lang="en-ZA" i="1" dirty="0" smtClean="0">
                <a:solidFill>
                  <a:schemeClr val="bg1">
                    <a:lumMod val="50000"/>
                  </a:schemeClr>
                </a:solidFill>
                <a:latin typeface="Times New Roman" panose="02020603050405020304" pitchFamily="18" charset="0"/>
              </a:rPr>
              <a:t>artefacts </a:t>
            </a:r>
            <a:r>
              <a:rPr lang="en-ZA" i="1" dirty="0">
                <a:solidFill>
                  <a:schemeClr val="bg1">
                    <a:lumMod val="50000"/>
                  </a:schemeClr>
                </a:solidFill>
                <a:latin typeface="Times New Roman" panose="02020603050405020304" pitchFamily="18" charset="0"/>
              </a:rPr>
              <a:t>within deliverables, and the Architecture Building </a:t>
            </a:r>
            <a:r>
              <a:rPr lang="en-ZA" i="1" dirty="0" smtClean="0">
                <a:solidFill>
                  <a:schemeClr val="bg1">
                    <a:lumMod val="50000"/>
                  </a:schemeClr>
                </a:solidFill>
                <a:latin typeface="Times New Roman" panose="02020603050405020304" pitchFamily="18" charset="0"/>
              </a:rPr>
              <a:t>Blocks (</a:t>
            </a:r>
            <a:r>
              <a:rPr lang="en-ZA" i="1" dirty="0">
                <a:solidFill>
                  <a:schemeClr val="bg1">
                    <a:lumMod val="50000"/>
                  </a:schemeClr>
                </a:solidFill>
                <a:latin typeface="Times New Roman" panose="02020603050405020304" pitchFamily="18" charset="0"/>
              </a:rPr>
              <a:t>ABBs) that deliverables represent</a:t>
            </a:r>
            <a:r>
              <a:rPr lang="en-ZA" i="1" dirty="0" smtClean="0">
                <a:solidFill>
                  <a:schemeClr val="bg1">
                    <a:lumMod val="50000"/>
                  </a:schemeClr>
                </a:solidFill>
                <a:latin typeface="Times New Roman" panose="02020603050405020304" pitchFamily="18" charset="0"/>
              </a:rPr>
              <a:t>.”</a:t>
            </a:r>
            <a:endParaRPr lang="en-ZA" i="1" dirty="0">
              <a:solidFill>
                <a:schemeClr val="bg1">
                  <a:lumMod val="50000"/>
                </a:schemeClr>
              </a:solidFill>
            </a:endParaRPr>
          </a:p>
        </p:txBody>
      </p:sp>
    </p:spTree>
    <p:extLst>
      <p:ext uri="{BB962C8B-B14F-4D97-AF65-F5344CB8AC3E}">
        <p14:creationId xmlns:p14="http://schemas.microsoft.com/office/powerpoint/2010/main" val="300765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ZA" dirty="0" smtClean="0"/>
              <a:t>Content Framework	</a:t>
            </a:r>
            <a:endParaRPr lang="en-ZA" dirty="0"/>
          </a:p>
        </p:txBody>
      </p:sp>
      <p:sp>
        <p:nvSpPr>
          <p:cNvPr id="6" name="Content Placeholder 5"/>
          <p:cNvSpPr>
            <a:spLocks noGrp="1"/>
          </p:cNvSpPr>
          <p:nvPr>
            <p:ph idx="1"/>
          </p:nvPr>
        </p:nvSpPr>
        <p:spPr>
          <a:xfrm>
            <a:off x="162178" y="1466760"/>
            <a:ext cx="9636359" cy="5148923"/>
          </a:xfrm>
        </p:spPr>
        <p:txBody>
          <a:bodyPr/>
          <a:lstStyle/>
          <a:p>
            <a:r>
              <a:rPr lang="en-ZA" dirty="0" smtClean="0"/>
              <a:t>The </a:t>
            </a:r>
            <a:r>
              <a:rPr lang="en-ZA" dirty="0"/>
              <a:t>Architecture Content Framework uses the following three categories to describe the type of architectural work product within the context of use: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74</a:t>
            </a:fld>
            <a:endParaRPr lang="en-US" dirty="0"/>
          </a:p>
        </p:txBody>
      </p:sp>
      <p:sp>
        <p:nvSpPr>
          <p:cNvPr id="7" name="Rectangle 6"/>
          <p:cNvSpPr/>
          <p:nvPr/>
        </p:nvSpPr>
        <p:spPr>
          <a:xfrm>
            <a:off x="824248" y="2936383"/>
            <a:ext cx="2588653" cy="365266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ZA" sz="1400" dirty="0"/>
              <a:t>A </a:t>
            </a:r>
            <a:r>
              <a:rPr lang="en-ZA" b="1" dirty="0">
                <a:solidFill>
                  <a:schemeClr val="tx1"/>
                </a:solidFill>
              </a:rPr>
              <a:t>deliverable</a:t>
            </a:r>
            <a:r>
              <a:rPr lang="en-ZA" sz="1400" b="1" dirty="0"/>
              <a:t> </a:t>
            </a:r>
            <a:r>
              <a:rPr lang="en-ZA" sz="1400" dirty="0"/>
              <a:t>is a work product that is contractually specified and </a:t>
            </a:r>
            <a:r>
              <a:rPr lang="en-ZA" sz="1400" dirty="0" smtClean="0"/>
              <a:t>in turn </a:t>
            </a:r>
            <a:r>
              <a:rPr lang="en-ZA" sz="1400" dirty="0"/>
              <a:t>formally reviewed, agreed, and signed off by the stakeholders.</a:t>
            </a:r>
          </a:p>
          <a:p>
            <a:r>
              <a:rPr lang="en-ZA" sz="1400" dirty="0"/>
              <a:t>Deliverables represent the output of projects and those deliverables </a:t>
            </a:r>
            <a:r>
              <a:rPr lang="en-ZA" sz="1400" dirty="0" smtClean="0"/>
              <a:t>that are </a:t>
            </a:r>
            <a:r>
              <a:rPr lang="en-ZA" sz="1400" dirty="0"/>
              <a:t>in documentation form will typically be archived at completion </a:t>
            </a:r>
            <a:r>
              <a:rPr lang="en-ZA" sz="1400" dirty="0" smtClean="0"/>
              <a:t>of a </a:t>
            </a:r>
            <a:r>
              <a:rPr lang="en-ZA" sz="1400" dirty="0"/>
              <a:t>project, or transitioned into an </a:t>
            </a:r>
            <a:r>
              <a:rPr lang="en-ZA" sz="1400" dirty="0" smtClean="0"/>
              <a:t>Architecture </a:t>
            </a:r>
            <a:r>
              <a:rPr lang="en-ZA" sz="1400" dirty="0"/>
              <a:t>Repository as a </a:t>
            </a:r>
            <a:r>
              <a:rPr lang="en-ZA" sz="1400" dirty="0" smtClean="0"/>
              <a:t>reference model</a:t>
            </a:r>
            <a:r>
              <a:rPr lang="en-ZA" sz="1400" dirty="0"/>
              <a:t>, standard, or snapshot of the </a:t>
            </a:r>
            <a:r>
              <a:rPr lang="en-ZA" sz="1400" dirty="0" smtClean="0"/>
              <a:t> Architecture </a:t>
            </a:r>
            <a:r>
              <a:rPr lang="en-ZA" sz="1400" dirty="0"/>
              <a:t>Landscape at a point </a:t>
            </a:r>
            <a:r>
              <a:rPr lang="en-ZA" sz="1400" dirty="0" smtClean="0"/>
              <a:t>in time</a:t>
            </a:r>
            <a:r>
              <a:rPr lang="en-ZA" sz="1400" dirty="0"/>
              <a:t>.</a:t>
            </a:r>
          </a:p>
        </p:txBody>
      </p:sp>
      <p:sp>
        <p:nvSpPr>
          <p:cNvPr id="8" name="Rectangle 7"/>
          <p:cNvSpPr/>
          <p:nvPr/>
        </p:nvSpPr>
        <p:spPr>
          <a:xfrm>
            <a:off x="3686032" y="2936383"/>
            <a:ext cx="2588653" cy="3652666"/>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r>
              <a:rPr lang="en-ZA" sz="1250" dirty="0"/>
              <a:t>An </a:t>
            </a:r>
            <a:r>
              <a:rPr lang="en-ZA" b="1" dirty="0" err="1">
                <a:solidFill>
                  <a:schemeClr val="tx1"/>
                </a:solidFill>
              </a:rPr>
              <a:t>artifact</a:t>
            </a:r>
            <a:r>
              <a:rPr lang="en-ZA" sz="1250" b="1" dirty="0"/>
              <a:t> </a:t>
            </a:r>
            <a:r>
              <a:rPr lang="en-ZA" sz="1250" dirty="0"/>
              <a:t>is a more granular architectural work product that </a:t>
            </a:r>
            <a:r>
              <a:rPr lang="en-ZA" sz="1250" dirty="0" smtClean="0"/>
              <a:t>describes an </a:t>
            </a:r>
            <a:r>
              <a:rPr lang="en-ZA" sz="1250" dirty="0"/>
              <a:t>architecture from a specific viewpoint. Examples include a </a:t>
            </a:r>
            <a:r>
              <a:rPr lang="en-ZA" sz="1250" dirty="0" smtClean="0"/>
              <a:t>network diagram</a:t>
            </a:r>
            <a:r>
              <a:rPr lang="en-ZA" sz="1250" dirty="0"/>
              <a:t>, a server specification, a use-case specification, a list </a:t>
            </a:r>
            <a:r>
              <a:rPr lang="en-ZA" sz="1250" dirty="0" smtClean="0"/>
              <a:t>of architectural </a:t>
            </a:r>
            <a:r>
              <a:rPr lang="en-ZA" sz="1250" dirty="0"/>
              <a:t>requirements, and a business interaction matrix. </a:t>
            </a:r>
            <a:r>
              <a:rPr lang="en-ZA" sz="1250" dirty="0" err="1" smtClean="0"/>
              <a:t>Artifacts</a:t>
            </a:r>
            <a:r>
              <a:rPr lang="en-ZA" sz="1250" dirty="0" smtClean="0"/>
              <a:t> are </a:t>
            </a:r>
            <a:r>
              <a:rPr lang="en-ZA" sz="1250" dirty="0"/>
              <a:t>generally classified as </a:t>
            </a:r>
            <a:r>
              <a:rPr lang="en-ZA" sz="1250" dirty="0" err="1"/>
              <a:t>catalogs</a:t>
            </a:r>
            <a:r>
              <a:rPr lang="en-ZA" sz="1250" dirty="0"/>
              <a:t> (lists of things), matrices (</a:t>
            </a:r>
            <a:r>
              <a:rPr lang="en-ZA" sz="1250" dirty="0" smtClean="0"/>
              <a:t>showing relationships </a:t>
            </a:r>
            <a:r>
              <a:rPr lang="en-ZA" sz="1250" dirty="0"/>
              <a:t>between things), and diagrams (pictures of things). </a:t>
            </a:r>
            <a:r>
              <a:rPr lang="en-ZA" sz="1250" dirty="0" smtClean="0"/>
              <a:t>An architectural deliverable </a:t>
            </a:r>
            <a:r>
              <a:rPr lang="en-ZA" sz="1250" dirty="0"/>
              <a:t>may contain many </a:t>
            </a:r>
            <a:r>
              <a:rPr lang="en-ZA" sz="1250" dirty="0" err="1"/>
              <a:t>artifacts</a:t>
            </a:r>
            <a:r>
              <a:rPr lang="en-ZA" sz="1250" dirty="0"/>
              <a:t> and </a:t>
            </a:r>
            <a:r>
              <a:rPr lang="en-ZA" sz="1250" dirty="0" err="1"/>
              <a:t>artifacts</a:t>
            </a:r>
            <a:r>
              <a:rPr lang="en-ZA" sz="1250" dirty="0"/>
              <a:t> </a:t>
            </a:r>
            <a:r>
              <a:rPr lang="en-ZA" sz="1250" dirty="0" smtClean="0"/>
              <a:t>will form </a:t>
            </a:r>
            <a:r>
              <a:rPr lang="en-ZA" sz="1250" dirty="0"/>
              <a:t>the content of the Architecture Repository.</a:t>
            </a:r>
          </a:p>
        </p:txBody>
      </p:sp>
      <p:sp>
        <p:nvSpPr>
          <p:cNvPr id="9" name="Rectangle 8"/>
          <p:cNvSpPr/>
          <p:nvPr/>
        </p:nvSpPr>
        <p:spPr>
          <a:xfrm>
            <a:off x="6544228" y="2936383"/>
            <a:ext cx="2588653" cy="365266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r>
              <a:rPr lang="en-ZA" sz="1200" dirty="0"/>
              <a:t>A </a:t>
            </a:r>
            <a:r>
              <a:rPr lang="en-ZA" sz="1600" b="1" dirty="0">
                <a:solidFill>
                  <a:schemeClr val="tx1"/>
                </a:solidFill>
              </a:rPr>
              <a:t>building block </a:t>
            </a:r>
            <a:r>
              <a:rPr lang="en-ZA" sz="1200" dirty="0"/>
              <a:t>represents a (potentially re-usable) component </a:t>
            </a:r>
            <a:r>
              <a:rPr lang="en-ZA" sz="1200" dirty="0" smtClean="0"/>
              <a:t>of business</a:t>
            </a:r>
            <a:r>
              <a:rPr lang="en-ZA" sz="1200" dirty="0"/>
              <a:t>, IT, or architectural capability that can be combined with </a:t>
            </a:r>
            <a:r>
              <a:rPr lang="en-ZA" sz="1200" dirty="0" smtClean="0"/>
              <a:t>other building </a:t>
            </a:r>
            <a:r>
              <a:rPr lang="en-ZA" sz="1200" dirty="0"/>
              <a:t>blocks to deliver architectures and solutions</a:t>
            </a:r>
            <a:r>
              <a:rPr lang="en-ZA" sz="1200" dirty="0" smtClean="0"/>
              <a:t>. </a:t>
            </a:r>
            <a:r>
              <a:rPr lang="en-ZA" sz="1200" dirty="0"/>
              <a:t>Building blocks can be defined at various levels of detail and can relate </a:t>
            </a:r>
            <a:r>
              <a:rPr lang="en-ZA" sz="1200" dirty="0" smtClean="0"/>
              <a:t>to both </a:t>
            </a:r>
            <a:r>
              <a:rPr lang="en-ZA" sz="1200" dirty="0"/>
              <a:t>architectures and solutions, with </a:t>
            </a:r>
            <a:r>
              <a:rPr lang="en-ZA" sz="1200" dirty="0">
                <a:solidFill>
                  <a:schemeClr val="tx1"/>
                </a:solidFill>
              </a:rPr>
              <a:t>Architecture Building Blocks (ABBs)</a:t>
            </a:r>
          </a:p>
          <a:p>
            <a:r>
              <a:rPr lang="en-ZA" sz="1200" dirty="0"/>
              <a:t>typically describing the required capability in order to shape the </a:t>
            </a:r>
            <a:r>
              <a:rPr lang="en-ZA" sz="1200" dirty="0" smtClean="0">
                <a:solidFill>
                  <a:schemeClr val="tx1"/>
                </a:solidFill>
              </a:rPr>
              <a:t>Solution Building </a:t>
            </a:r>
            <a:r>
              <a:rPr lang="en-ZA" sz="1200" dirty="0">
                <a:solidFill>
                  <a:schemeClr val="tx1"/>
                </a:solidFill>
              </a:rPr>
              <a:t>Blocks (SBBs) </a:t>
            </a:r>
            <a:r>
              <a:rPr lang="en-ZA" sz="1200" dirty="0"/>
              <a:t>which would represent the components to be used to</a:t>
            </a:r>
          </a:p>
          <a:p>
            <a:r>
              <a:rPr lang="en-ZA" sz="1200" dirty="0"/>
              <a:t>implement the required capability.</a:t>
            </a:r>
          </a:p>
        </p:txBody>
      </p:sp>
    </p:spTree>
    <p:extLst>
      <p:ext uri="{BB962C8B-B14F-4D97-AF65-F5344CB8AC3E}">
        <p14:creationId xmlns:p14="http://schemas.microsoft.com/office/powerpoint/2010/main" val="2779272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The relationships between deliverables, </a:t>
            </a:r>
            <a:r>
              <a:rPr lang="en-ZA" dirty="0" smtClean="0"/>
              <a:t>artefacts, </a:t>
            </a:r>
            <a:r>
              <a:rPr lang="en-ZA" dirty="0"/>
              <a:t>and building blocks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75</a:t>
            </a:fld>
            <a:endParaRPr lang="en-US" dirty="0"/>
          </a:p>
        </p:txBody>
      </p:sp>
      <p:sp>
        <p:nvSpPr>
          <p:cNvPr id="3" name="Content Placeholder 2"/>
          <p:cNvSpPr>
            <a:spLocks noGrp="1"/>
          </p:cNvSpPr>
          <p:nvPr>
            <p:ph idx="1"/>
          </p:nvPr>
        </p:nvSpPr>
        <p:spPr>
          <a:xfrm>
            <a:off x="162180" y="1271195"/>
            <a:ext cx="9636359" cy="2502316"/>
          </a:xfrm>
        </p:spPr>
        <p:txBody>
          <a:bodyPr/>
          <a:lstStyle/>
          <a:p>
            <a:r>
              <a:rPr lang="en-ZA" dirty="0"/>
              <a:t>Architecture Building Blocks (ABBs) typically describe required capability and shape the specification of Solution Building Blocks (SBBs). For example, a customer services capability may be required within an enterprise, supported by many SBBs, such as processes, data, and application software.</a:t>
            </a:r>
          </a:p>
          <a:p>
            <a:r>
              <a:rPr lang="en-ZA" dirty="0"/>
              <a:t>Solution Building Blocks (SBBs) represent components that will be used to implement the required capability. For example, a network is a building block that can be described through complementary </a:t>
            </a:r>
            <a:r>
              <a:rPr lang="en-ZA" dirty="0" smtClean="0"/>
              <a:t>artefact's </a:t>
            </a:r>
            <a:r>
              <a:rPr lang="en-ZA" dirty="0"/>
              <a:t>and then put to use to realize solutions for the enterprise.</a:t>
            </a:r>
          </a:p>
        </p:txBody>
      </p:sp>
      <p:pic>
        <p:nvPicPr>
          <p:cNvPr id="6" name="Picture 5"/>
          <p:cNvPicPr>
            <a:picLocks noChangeAspect="1"/>
          </p:cNvPicPr>
          <p:nvPr/>
        </p:nvPicPr>
        <p:blipFill rotWithShape="1">
          <a:blip r:embed="rId2"/>
          <a:srcRect l="22066" t="29534" r="23889" b="15713"/>
          <a:stretch/>
        </p:blipFill>
        <p:spPr>
          <a:xfrm>
            <a:off x="2382592" y="3454202"/>
            <a:ext cx="5975797" cy="3403798"/>
          </a:xfrm>
          <a:prstGeom prst="rect">
            <a:avLst/>
          </a:prstGeom>
        </p:spPr>
      </p:pic>
    </p:spTree>
    <p:extLst>
      <p:ext uri="{BB962C8B-B14F-4D97-AF65-F5344CB8AC3E}">
        <p14:creationId xmlns:p14="http://schemas.microsoft.com/office/powerpoint/2010/main" val="1830239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Content </a:t>
            </a:r>
            <a:r>
              <a:rPr lang="en-ZA" dirty="0" err="1"/>
              <a:t>Metamodel</a:t>
            </a:r>
            <a:endParaRPr lang="en-ZA" dirty="0"/>
          </a:p>
        </p:txBody>
      </p:sp>
      <p:sp>
        <p:nvSpPr>
          <p:cNvPr id="3" name="Content Placeholder 2"/>
          <p:cNvSpPr>
            <a:spLocks noGrp="1"/>
          </p:cNvSpPr>
          <p:nvPr>
            <p:ph idx="1"/>
          </p:nvPr>
        </p:nvSpPr>
        <p:spPr>
          <a:xfrm>
            <a:off x="162180" y="806361"/>
            <a:ext cx="9636359" cy="1048198"/>
          </a:xfrm>
        </p:spPr>
        <p:txBody>
          <a:bodyPr/>
          <a:lstStyle/>
          <a:p>
            <a:r>
              <a:rPr lang="en-ZA" dirty="0" smtClean="0"/>
              <a:t>Provides </a:t>
            </a:r>
            <a:r>
              <a:rPr lang="en-ZA" dirty="0"/>
              <a:t>a definition of all the types of building blocks that may exist within an architecture, showing how these building blocks can be described and related to one another</a:t>
            </a:r>
            <a:r>
              <a:rPr lang="en-ZA" dirty="0" smtClean="0"/>
              <a:t>.</a:t>
            </a:r>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76</a:t>
            </a:fld>
            <a:endParaRPr lang="en-US" dirty="0"/>
          </a:p>
        </p:txBody>
      </p:sp>
      <p:pic>
        <p:nvPicPr>
          <p:cNvPr id="5" name="Picture 4"/>
          <p:cNvPicPr>
            <a:picLocks noChangeAspect="1"/>
          </p:cNvPicPr>
          <p:nvPr/>
        </p:nvPicPr>
        <p:blipFill rotWithShape="1">
          <a:blip r:embed="rId2"/>
          <a:srcRect l="23650" t="15273" r="25770" b="12368"/>
          <a:stretch/>
        </p:blipFill>
        <p:spPr>
          <a:xfrm>
            <a:off x="1506828" y="1419487"/>
            <a:ext cx="6825802" cy="5490029"/>
          </a:xfrm>
          <a:prstGeom prst="rect">
            <a:avLst/>
          </a:prstGeom>
        </p:spPr>
      </p:pic>
    </p:spTree>
    <p:extLst>
      <p:ext uri="{BB962C8B-B14F-4D97-AF65-F5344CB8AC3E}">
        <p14:creationId xmlns:p14="http://schemas.microsoft.com/office/powerpoint/2010/main" val="1505318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79" y="145960"/>
            <a:ext cx="9909099" cy="1320800"/>
          </a:xfrm>
        </p:spPr>
        <p:txBody>
          <a:bodyPr/>
          <a:lstStyle/>
          <a:p>
            <a:r>
              <a:rPr lang="en-ZA" dirty="0" err="1"/>
              <a:t>M</a:t>
            </a:r>
            <a:r>
              <a:rPr lang="en-ZA" dirty="0" err="1" smtClean="0"/>
              <a:t>etamodel</a:t>
            </a:r>
            <a:r>
              <a:rPr lang="en-ZA" dirty="0" smtClean="0"/>
              <a:t> </a:t>
            </a:r>
            <a:r>
              <a:rPr lang="en-ZA" dirty="0"/>
              <a:t>entities and </a:t>
            </a:r>
            <a:r>
              <a:rPr lang="en-ZA" dirty="0" smtClean="0"/>
              <a:t>Their Relationships</a:t>
            </a:r>
            <a:endParaRPr lang="en-ZA" dirty="0"/>
          </a:p>
        </p:txBody>
      </p:sp>
      <p:pic>
        <p:nvPicPr>
          <p:cNvPr id="5" name="Content Placeholder 4"/>
          <p:cNvPicPr>
            <a:picLocks noGrp="1" noChangeAspect="1"/>
          </p:cNvPicPr>
          <p:nvPr>
            <p:ph idx="1"/>
          </p:nvPr>
        </p:nvPicPr>
        <p:blipFill rotWithShape="1">
          <a:blip r:embed="rId2"/>
          <a:srcRect l="21494" t="31581" r="22529" b="10382"/>
          <a:stretch/>
        </p:blipFill>
        <p:spPr>
          <a:xfrm>
            <a:off x="-1" y="829652"/>
            <a:ext cx="10341735" cy="6028348"/>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19757118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Building </a:t>
            </a:r>
            <a:r>
              <a:rPr lang="en-ZA" dirty="0"/>
              <a:t>Blocks</a:t>
            </a:r>
          </a:p>
        </p:txBody>
      </p:sp>
      <p:sp>
        <p:nvSpPr>
          <p:cNvPr id="3" name="Content Placeholder 2"/>
          <p:cNvSpPr>
            <a:spLocks noGrp="1"/>
          </p:cNvSpPr>
          <p:nvPr>
            <p:ph idx="1"/>
          </p:nvPr>
        </p:nvSpPr>
        <p:spPr/>
        <p:txBody>
          <a:bodyPr/>
          <a:lstStyle/>
          <a:p>
            <a:r>
              <a:rPr lang="en-ZA" dirty="0"/>
              <a:t>A building block is a package of functionality defined to meet the business needs across an organization.</a:t>
            </a:r>
          </a:p>
          <a:p>
            <a:r>
              <a:rPr lang="en-ZA" dirty="0"/>
              <a:t>A building block has a type that corresponds to the TOGAF content </a:t>
            </a:r>
            <a:r>
              <a:rPr lang="en-ZA" dirty="0" err="1"/>
              <a:t>metamodel</a:t>
            </a:r>
            <a:r>
              <a:rPr lang="en-ZA" dirty="0"/>
              <a:t> (such as actor, business service, application, or data entity)</a:t>
            </a:r>
          </a:p>
          <a:p>
            <a:r>
              <a:rPr lang="en-ZA" dirty="0"/>
              <a:t>A building block has a defined boundary and is generally recognizable as "a thing" by domain experts.</a:t>
            </a:r>
          </a:p>
          <a:p>
            <a:r>
              <a:rPr lang="en-ZA" dirty="0"/>
              <a:t>A building block may interoperate with other, inter-dependent, building blocks.</a:t>
            </a:r>
          </a:p>
          <a:p>
            <a:r>
              <a:rPr lang="en-ZA" dirty="0"/>
              <a:t>A good building block has the following characteristics</a:t>
            </a:r>
            <a:r>
              <a:rPr lang="en-ZA" dirty="0" smtClean="0"/>
              <a:t>:</a:t>
            </a:r>
          </a:p>
          <a:p>
            <a:pPr lvl="1"/>
            <a:r>
              <a:rPr lang="en-ZA" dirty="0"/>
              <a:t>It considers implementation and usage, and evolves to exploit technology and standards.</a:t>
            </a:r>
          </a:p>
          <a:p>
            <a:pPr lvl="1"/>
            <a:r>
              <a:rPr lang="en-ZA" dirty="0"/>
              <a:t>It may be assembled from other building blocks.</a:t>
            </a:r>
          </a:p>
          <a:p>
            <a:pPr lvl="1"/>
            <a:r>
              <a:rPr lang="en-ZA" dirty="0"/>
              <a:t>It may be a subassembly of other building blocks.</a:t>
            </a:r>
          </a:p>
          <a:p>
            <a:pPr lvl="1"/>
            <a:r>
              <a:rPr lang="en-ZA" dirty="0"/>
              <a:t>Ideally a building block is re-usable and replaceable, and well specified.</a:t>
            </a:r>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78</a:t>
            </a:fld>
            <a:endParaRPr lang="en-US" dirty="0"/>
          </a:p>
        </p:txBody>
      </p:sp>
      <p:sp>
        <p:nvSpPr>
          <p:cNvPr id="5" name="Rectangle 4"/>
          <p:cNvSpPr/>
          <p:nvPr/>
        </p:nvSpPr>
        <p:spPr>
          <a:xfrm>
            <a:off x="162180" y="1097428"/>
            <a:ext cx="5788764" cy="369332"/>
          </a:xfrm>
          <a:prstGeom prst="rect">
            <a:avLst/>
          </a:prstGeom>
        </p:spPr>
        <p:txBody>
          <a:bodyPr wrap="none">
            <a:spAutoFit/>
          </a:bodyPr>
          <a:lstStyle/>
          <a:p>
            <a:r>
              <a:rPr lang="en-ZA" dirty="0">
                <a:solidFill>
                  <a:srgbClr val="333333"/>
                </a:solidFill>
                <a:latin typeface="Arial" panose="020B0604020202020204" pitchFamily="34" charset="0"/>
              </a:rPr>
              <a:t>Building blocks have generic characteristics as follows:</a:t>
            </a:r>
            <a:endParaRPr lang="en-ZA" dirty="0"/>
          </a:p>
        </p:txBody>
      </p:sp>
    </p:spTree>
    <p:extLst>
      <p:ext uri="{BB962C8B-B14F-4D97-AF65-F5344CB8AC3E}">
        <p14:creationId xmlns:p14="http://schemas.microsoft.com/office/powerpoint/2010/main" val="390378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The Enterprise Continuum</a:t>
            </a:r>
          </a:p>
        </p:txBody>
      </p:sp>
      <p:sp>
        <p:nvSpPr>
          <p:cNvPr id="3" name="Content Placeholder 2"/>
          <p:cNvSpPr>
            <a:spLocks noGrp="1"/>
          </p:cNvSpPr>
          <p:nvPr>
            <p:ph idx="1"/>
          </p:nvPr>
        </p:nvSpPr>
        <p:spPr/>
        <p:txBody>
          <a:bodyPr>
            <a:normAutofit fontScale="92500" lnSpcReduction="10000"/>
          </a:bodyPr>
          <a:lstStyle/>
          <a:p>
            <a:r>
              <a:rPr lang="en-ZA" sz="2000" dirty="0"/>
              <a:t>The Enterprise Continuum </a:t>
            </a:r>
            <a:r>
              <a:rPr lang="en-ZA" sz="2000" dirty="0" smtClean="0"/>
              <a:t>is a </a:t>
            </a:r>
            <a:r>
              <a:rPr lang="en-ZA" sz="2000" dirty="0"/>
              <a:t>view of the Architecture Repository that provides methods for </a:t>
            </a:r>
            <a:r>
              <a:rPr lang="en-ZA" sz="2000" dirty="0" smtClean="0"/>
              <a:t>classifying architecture </a:t>
            </a:r>
            <a:r>
              <a:rPr lang="en-ZA" sz="2000" dirty="0"/>
              <a:t>and solution </a:t>
            </a:r>
            <a:r>
              <a:rPr lang="en-ZA" sz="2000" dirty="0" smtClean="0"/>
              <a:t>artefacts </a:t>
            </a:r>
            <a:r>
              <a:rPr lang="en-ZA" sz="2000" dirty="0"/>
              <a:t>as they evolve from generic </a:t>
            </a:r>
            <a:r>
              <a:rPr lang="en-ZA" sz="2000" dirty="0" smtClean="0"/>
              <a:t>Foundation Architectures </a:t>
            </a:r>
            <a:r>
              <a:rPr lang="en-ZA" sz="2000" dirty="0"/>
              <a:t>to Organization-Specific Architectures</a:t>
            </a:r>
            <a:r>
              <a:rPr lang="en-ZA" sz="2000" dirty="0" smtClean="0"/>
              <a:t>.</a:t>
            </a:r>
          </a:p>
          <a:p>
            <a:r>
              <a:rPr lang="en-ZA" sz="2000" dirty="0"/>
              <a:t>The </a:t>
            </a:r>
            <a:r>
              <a:rPr lang="en-ZA" sz="2000" dirty="0" smtClean="0"/>
              <a:t>Enterprise Continuum </a:t>
            </a:r>
            <a:r>
              <a:rPr lang="en-ZA" sz="2000" dirty="0"/>
              <a:t>comprises two complementary concepts: </a:t>
            </a:r>
            <a:endParaRPr lang="en-ZA" sz="2000" dirty="0" smtClean="0"/>
          </a:p>
          <a:p>
            <a:pPr lvl="1"/>
            <a:r>
              <a:rPr lang="en-ZA" sz="1400" dirty="0" smtClean="0">
                <a:solidFill>
                  <a:schemeClr val="accent4"/>
                </a:solidFill>
              </a:rPr>
              <a:t>Architecture Continuum- </a:t>
            </a:r>
            <a:r>
              <a:rPr lang="en-ZA" dirty="0" smtClean="0"/>
              <a:t>offers </a:t>
            </a:r>
            <a:r>
              <a:rPr lang="en-ZA" dirty="0"/>
              <a:t>a consistent way to define </a:t>
            </a:r>
            <a:r>
              <a:rPr lang="en-ZA" dirty="0" smtClean="0"/>
              <a:t>and understand </a:t>
            </a:r>
            <a:r>
              <a:rPr lang="en-ZA" dirty="0"/>
              <a:t>the generic rules, representations, and relationships in </a:t>
            </a:r>
            <a:r>
              <a:rPr lang="en-ZA" dirty="0" smtClean="0"/>
              <a:t>an architecture</a:t>
            </a:r>
            <a:r>
              <a:rPr lang="en-ZA" dirty="0"/>
              <a:t>, including traceability and derivation relationships (e.g., to </a:t>
            </a:r>
            <a:r>
              <a:rPr lang="en-ZA" dirty="0" smtClean="0"/>
              <a:t>show that </a:t>
            </a:r>
            <a:r>
              <a:rPr lang="en-ZA" dirty="0"/>
              <a:t>an Organization-Specific Architecture is based on an </a:t>
            </a:r>
            <a:r>
              <a:rPr lang="en-ZA" dirty="0" smtClean="0"/>
              <a:t>industry or generic standard). Represents </a:t>
            </a:r>
            <a:r>
              <a:rPr lang="en-ZA" dirty="0"/>
              <a:t>a structuring of </a:t>
            </a:r>
            <a:r>
              <a:rPr lang="en-ZA" dirty="0" smtClean="0"/>
              <a:t>Architecture Building </a:t>
            </a:r>
            <a:r>
              <a:rPr lang="en-ZA" dirty="0"/>
              <a:t>Blocks (ABBs)</a:t>
            </a:r>
            <a:endParaRPr lang="en-ZA" sz="4600" dirty="0" smtClean="0"/>
          </a:p>
          <a:p>
            <a:pPr lvl="1"/>
            <a:r>
              <a:rPr lang="en-ZA" sz="1600" dirty="0" smtClean="0">
                <a:solidFill>
                  <a:schemeClr val="accent4"/>
                </a:solidFill>
              </a:rPr>
              <a:t>Solutions Continuum </a:t>
            </a:r>
            <a:r>
              <a:rPr lang="en-ZA" sz="1600" dirty="0" smtClean="0"/>
              <a:t>-</a:t>
            </a:r>
            <a:r>
              <a:rPr lang="en-ZA" dirty="0"/>
              <a:t>The Solutions Continuum provides a consistent way to describe </a:t>
            </a:r>
            <a:r>
              <a:rPr lang="en-ZA" dirty="0" smtClean="0"/>
              <a:t>and understand </a:t>
            </a:r>
            <a:r>
              <a:rPr lang="en-ZA" dirty="0"/>
              <a:t>the implementation of the assets defined in the </a:t>
            </a:r>
            <a:r>
              <a:rPr lang="en-ZA" dirty="0" smtClean="0"/>
              <a:t>Architecture Continuum</a:t>
            </a:r>
            <a:r>
              <a:rPr lang="en-ZA" dirty="0"/>
              <a:t>. The Solutions Continuum defines what is available in </a:t>
            </a:r>
            <a:r>
              <a:rPr lang="en-ZA" dirty="0" smtClean="0"/>
              <a:t>the organizational </a:t>
            </a:r>
            <a:r>
              <a:rPr lang="en-ZA" dirty="0"/>
              <a:t>environment as re-usable Solution Building Blocks (SBBs).</a:t>
            </a:r>
            <a:endParaRPr lang="en-ZA" sz="3000" dirty="0" smtClean="0"/>
          </a:p>
          <a:p>
            <a:r>
              <a:rPr lang="en-ZA" sz="2000" dirty="0"/>
              <a:t>The Enterprise Continuum provides a view of the Architecture Repository </a:t>
            </a:r>
            <a:r>
              <a:rPr lang="en-ZA" sz="2000" dirty="0" smtClean="0"/>
              <a:t>that shows </a:t>
            </a:r>
            <a:r>
              <a:rPr lang="en-ZA" sz="2000" dirty="0"/>
              <a:t>the evolution of these related architectures from generic to specific, </a:t>
            </a:r>
            <a:r>
              <a:rPr lang="en-ZA" sz="2000" dirty="0" smtClean="0"/>
              <a:t>from abstract </a:t>
            </a:r>
            <a:r>
              <a:rPr lang="en-ZA" sz="2000" dirty="0"/>
              <a:t>to concrete, and from logical to physical</a:t>
            </a:r>
            <a:r>
              <a:rPr lang="en-ZA" sz="2000" dirty="0" smtClean="0"/>
              <a:t>.</a:t>
            </a:r>
          </a:p>
          <a:p>
            <a:r>
              <a:rPr lang="en-ZA" sz="2000" dirty="0"/>
              <a:t>C</a:t>
            </a:r>
            <a:r>
              <a:rPr lang="en-ZA" sz="2000" dirty="0" smtClean="0"/>
              <a:t>onsists </a:t>
            </a:r>
            <a:r>
              <a:rPr lang="en-ZA" sz="2000" dirty="0"/>
              <a:t>of all </a:t>
            </a:r>
            <a:r>
              <a:rPr lang="en-ZA" sz="2000" dirty="0" smtClean="0"/>
              <a:t>the architecture </a:t>
            </a:r>
            <a:r>
              <a:rPr lang="en-ZA" sz="2000" dirty="0"/>
              <a:t>assets; that is, </a:t>
            </a:r>
            <a:r>
              <a:rPr lang="en-ZA" sz="2000" dirty="0" smtClean="0"/>
              <a:t>models (eg. TRM), </a:t>
            </a:r>
            <a:r>
              <a:rPr lang="en-ZA" sz="2000" dirty="0"/>
              <a:t>patterns, architecture descriptions, </a:t>
            </a:r>
            <a:r>
              <a:rPr lang="en-ZA" sz="2000" dirty="0" smtClean="0"/>
              <a:t>and other </a:t>
            </a:r>
            <a:r>
              <a:rPr lang="en-ZA" sz="2000" dirty="0" err="1"/>
              <a:t>artifacts</a:t>
            </a:r>
            <a:r>
              <a:rPr lang="en-ZA" sz="2000" dirty="0"/>
              <a:t> produced during application of the ADM.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79</a:t>
            </a:fld>
            <a:endParaRPr lang="en-US" dirty="0"/>
          </a:p>
        </p:txBody>
      </p:sp>
      <p:pic>
        <p:nvPicPr>
          <p:cNvPr id="6" name="Picture 5"/>
          <p:cNvPicPr>
            <a:picLocks noChangeAspect="1"/>
          </p:cNvPicPr>
          <p:nvPr/>
        </p:nvPicPr>
        <p:blipFill>
          <a:blip r:embed="rId2"/>
          <a:stretch>
            <a:fillRect/>
          </a:stretch>
        </p:blipFill>
        <p:spPr>
          <a:xfrm>
            <a:off x="6319795" y="51726"/>
            <a:ext cx="2762250" cy="1657350"/>
          </a:xfrm>
          <a:prstGeom prst="rect">
            <a:avLst/>
          </a:prstGeom>
        </p:spPr>
      </p:pic>
    </p:spTree>
    <p:extLst>
      <p:ext uri="{BB962C8B-B14F-4D97-AF65-F5344CB8AC3E}">
        <p14:creationId xmlns:p14="http://schemas.microsoft.com/office/powerpoint/2010/main" val="239275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Key Terms</a:t>
            </a:r>
          </a:p>
        </p:txBody>
      </p:sp>
      <p:sp>
        <p:nvSpPr>
          <p:cNvPr id="3" name="Content Placeholder 2"/>
          <p:cNvSpPr>
            <a:spLocks noGrp="1"/>
          </p:cNvSpPr>
          <p:nvPr>
            <p:ph idx="1"/>
          </p:nvPr>
        </p:nvSpPr>
        <p:spPr>
          <a:xfrm>
            <a:off x="162180" y="1070452"/>
            <a:ext cx="9636359" cy="5330347"/>
          </a:xfrm>
        </p:spPr>
        <p:txBody>
          <a:bodyPr>
            <a:normAutofit/>
          </a:bodyPr>
          <a:lstStyle/>
          <a:p>
            <a:r>
              <a:rPr lang="en-ZA" b="1" dirty="0">
                <a:solidFill>
                  <a:schemeClr val="accent4"/>
                </a:solidFill>
              </a:rPr>
              <a:t>Architecture </a:t>
            </a:r>
            <a:r>
              <a:rPr lang="en-ZA" b="1" dirty="0" smtClean="0">
                <a:solidFill>
                  <a:schemeClr val="accent4"/>
                </a:solidFill>
              </a:rPr>
              <a:t>View </a:t>
            </a:r>
            <a:r>
              <a:rPr lang="en-ZA" b="1" dirty="0" smtClean="0"/>
              <a:t>: </a:t>
            </a:r>
            <a:r>
              <a:rPr lang="en-ZA" dirty="0"/>
              <a:t>A </a:t>
            </a:r>
            <a:r>
              <a:rPr lang="en-ZA" i="1" dirty="0"/>
              <a:t>view </a:t>
            </a:r>
            <a:r>
              <a:rPr lang="en-ZA" dirty="0"/>
              <a:t>is a representation of a system from the perspective of a related set </a:t>
            </a:r>
            <a:r>
              <a:rPr lang="en-ZA" dirty="0" smtClean="0"/>
              <a:t>of concerns</a:t>
            </a:r>
            <a:r>
              <a:rPr lang="en-ZA" dirty="0"/>
              <a:t>. A view is what you see (or what a stakeholder sees</a:t>
            </a:r>
            <a:r>
              <a:rPr lang="en-ZA" dirty="0" smtClean="0"/>
              <a:t>). Views are specific.</a:t>
            </a:r>
          </a:p>
          <a:p>
            <a:r>
              <a:rPr lang="en-ZA" b="1" dirty="0">
                <a:solidFill>
                  <a:schemeClr val="accent4"/>
                </a:solidFill>
              </a:rPr>
              <a:t>Architecture Viewpoint</a:t>
            </a:r>
            <a:r>
              <a:rPr lang="en-ZA" dirty="0"/>
              <a:t>: where you are looking from; the vantage point or </a:t>
            </a:r>
            <a:r>
              <a:rPr lang="en-ZA" dirty="0" smtClean="0"/>
              <a:t>perspective.</a:t>
            </a:r>
            <a:r>
              <a:rPr lang="en-ZA" dirty="0"/>
              <a:t> Viewpoints </a:t>
            </a:r>
            <a:r>
              <a:rPr lang="en-ZA" dirty="0" smtClean="0"/>
              <a:t>are generic.</a:t>
            </a:r>
            <a:r>
              <a:rPr lang="en-ZA" dirty="0"/>
              <a:t> A</a:t>
            </a:r>
            <a:r>
              <a:rPr lang="en-ZA" dirty="0" smtClean="0"/>
              <a:t> </a:t>
            </a:r>
            <a:r>
              <a:rPr lang="en-ZA" dirty="0"/>
              <a:t>model (or description) of the information contained in a view.</a:t>
            </a:r>
            <a:endParaRPr lang="en-ZA" dirty="0" smtClean="0"/>
          </a:p>
          <a:p>
            <a:r>
              <a:rPr lang="en-ZA" b="1" dirty="0" smtClean="0">
                <a:solidFill>
                  <a:schemeClr val="accent4"/>
                </a:solidFill>
              </a:rPr>
              <a:t>Architecture Vision </a:t>
            </a:r>
            <a:r>
              <a:rPr lang="en-ZA" b="1" dirty="0" smtClean="0"/>
              <a:t>: </a:t>
            </a:r>
            <a:r>
              <a:rPr lang="en-ZA" dirty="0"/>
              <a:t>A high-level, aspirational view of the Target Architecture</a:t>
            </a:r>
            <a:r>
              <a:rPr lang="en-ZA" dirty="0" smtClean="0"/>
              <a:t>. / A </a:t>
            </a:r>
            <a:r>
              <a:rPr lang="en-ZA" dirty="0"/>
              <a:t>phase in the ADM which delivers understanding and definition of </a:t>
            </a:r>
            <a:r>
              <a:rPr lang="en-ZA" dirty="0" smtClean="0"/>
              <a:t>the Architecture Vision </a:t>
            </a:r>
            <a:r>
              <a:rPr lang="en-ZA" dirty="0"/>
              <a:t>/</a:t>
            </a:r>
            <a:r>
              <a:rPr lang="en-ZA" dirty="0" smtClean="0"/>
              <a:t>Level of granularity of work to be done.</a:t>
            </a:r>
          </a:p>
          <a:p>
            <a:r>
              <a:rPr lang="en-ZA" b="1" dirty="0" smtClean="0">
                <a:solidFill>
                  <a:schemeClr val="accent4"/>
                </a:solidFill>
              </a:rPr>
              <a:t>Baseline</a:t>
            </a:r>
            <a:r>
              <a:rPr lang="en-ZA" b="1" dirty="0" smtClean="0"/>
              <a:t> :</a:t>
            </a:r>
            <a:r>
              <a:rPr lang="en-ZA" dirty="0"/>
              <a:t>A specification that has been formally reviewed and agreed upon, </a:t>
            </a:r>
            <a:r>
              <a:rPr lang="en-ZA" dirty="0" smtClean="0"/>
              <a:t>that thereafter </a:t>
            </a:r>
            <a:r>
              <a:rPr lang="en-ZA" dirty="0"/>
              <a:t>serves as the basis for further development or change and </a:t>
            </a:r>
            <a:r>
              <a:rPr lang="en-ZA" dirty="0" smtClean="0"/>
              <a:t>that can </a:t>
            </a:r>
            <a:r>
              <a:rPr lang="en-ZA" dirty="0"/>
              <a:t>be changed only through formal change control procedures or a type </a:t>
            </a:r>
            <a:r>
              <a:rPr lang="en-ZA" dirty="0" smtClean="0"/>
              <a:t>of procedure </a:t>
            </a:r>
            <a:r>
              <a:rPr lang="en-ZA" dirty="0"/>
              <a:t>such as configuration management</a:t>
            </a:r>
            <a:r>
              <a:rPr lang="en-ZA" dirty="0" smtClean="0"/>
              <a:t>.</a:t>
            </a:r>
          </a:p>
          <a:p>
            <a:r>
              <a:rPr lang="en-ZA" b="1" dirty="0">
                <a:solidFill>
                  <a:schemeClr val="accent4"/>
                </a:solidFill>
              </a:rPr>
              <a:t>Baseline </a:t>
            </a:r>
            <a:r>
              <a:rPr lang="en-ZA" b="1" dirty="0" smtClean="0">
                <a:solidFill>
                  <a:schemeClr val="accent4"/>
                </a:solidFill>
              </a:rPr>
              <a:t>Architecture </a:t>
            </a:r>
            <a:r>
              <a:rPr lang="en-ZA" b="1" dirty="0" smtClean="0"/>
              <a:t>:</a:t>
            </a:r>
            <a:r>
              <a:rPr lang="en-ZA" dirty="0"/>
              <a:t>The existing defined system architecture before entering a cycle </a:t>
            </a:r>
            <a:r>
              <a:rPr lang="en-ZA" dirty="0" smtClean="0"/>
              <a:t>of architecture </a:t>
            </a:r>
            <a:r>
              <a:rPr lang="en-ZA" dirty="0"/>
              <a:t>review and redesign</a:t>
            </a:r>
            <a:r>
              <a:rPr lang="en-ZA" dirty="0" smtClean="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437925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80" y="30049"/>
            <a:ext cx="8596668" cy="1320800"/>
          </a:xfrm>
        </p:spPr>
        <p:txBody>
          <a:bodyPr/>
          <a:lstStyle/>
          <a:p>
            <a:r>
              <a:rPr lang="en-ZA" dirty="0"/>
              <a:t>The Enterprise Continuum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80</a:t>
            </a:fld>
            <a:endParaRPr lang="en-US" dirty="0"/>
          </a:p>
        </p:txBody>
      </p:sp>
      <p:pic>
        <p:nvPicPr>
          <p:cNvPr id="3" name="Picture 2"/>
          <p:cNvPicPr>
            <a:picLocks noChangeAspect="1"/>
          </p:cNvPicPr>
          <p:nvPr/>
        </p:nvPicPr>
        <p:blipFill rotWithShape="1">
          <a:blip r:embed="rId2"/>
          <a:srcRect l="21373" t="18970" r="25374" b="18177"/>
          <a:stretch/>
        </p:blipFill>
        <p:spPr>
          <a:xfrm>
            <a:off x="0" y="613177"/>
            <a:ext cx="9453093" cy="6272778"/>
          </a:xfrm>
          <a:prstGeom prst="rect">
            <a:avLst/>
          </a:prstGeom>
        </p:spPr>
      </p:pic>
    </p:spTree>
    <p:extLst>
      <p:ext uri="{BB962C8B-B14F-4D97-AF65-F5344CB8AC3E}">
        <p14:creationId xmlns:p14="http://schemas.microsoft.com/office/powerpoint/2010/main" val="719116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81670" y="1751528"/>
            <a:ext cx="1948034" cy="3281391"/>
            <a:chOff x="281670" y="1751528"/>
            <a:chExt cx="1948034" cy="3281391"/>
          </a:xfrm>
        </p:grpSpPr>
        <p:sp>
          <p:nvSpPr>
            <p:cNvPr id="5" name="Rectangle 4"/>
            <p:cNvSpPr/>
            <p:nvPr/>
          </p:nvSpPr>
          <p:spPr>
            <a:xfrm>
              <a:off x="476515" y="1751528"/>
              <a:ext cx="1558344" cy="2704563"/>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6200000" scaled="1"/>
              <a:tileRect/>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sp>
          <p:nvSpPr>
            <p:cNvPr id="18" name="Rectangle 17"/>
            <p:cNvSpPr/>
            <p:nvPr/>
          </p:nvSpPr>
          <p:spPr>
            <a:xfrm>
              <a:off x="281670" y="4663587"/>
              <a:ext cx="1948034" cy="369332"/>
            </a:xfrm>
            <a:prstGeom prst="rect">
              <a:avLst/>
            </a:prstGeom>
          </p:spPr>
          <p:txBody>
            <a:bodyPr wrap="none">
              <a:spAutoFit/>
            </a:bodyPr>
            <a:lstStyle/>
            <a:p>
              <a:r>
                <a:rPr lang="en-ZA" dirty="0"/>
                <a:t>Foundation Arch.</a:t>
              </a:r>
            </a:p>
          </p:txBody>
        </p:sp>
      </p:grpSp>
      <p:grpSp>
        <p:nvGrpSpPr>
          <p:cNvPr id="23" name="Group 22"/>
          <p:cNvGrpSpPr/>
          <p:nvPr/>
        </p:nvGrpSpPr>
        <p:grpSpPr>
          <a:xfrm>
            <a:off x="2414787" y="1970470"/>
            <a:ext cx="2578013" cy="3062449"/>
            <a:chOff x="2414787" y="1970470"/>
            <a:chExt cx="2578013" cy="3062449"/>
          </a:xfrm>
        </p:grpSpPr>
        <p:sp>
          <p:nvSpPr>
            <p:cNvPr id="6" name="Rectangle 5"/>
            <p:cNvSpPr/>
            <p:nvPr/>
          </p:nvSpPr>
          <p:spPr>
            <a:xfrm>
              <a:off x="2794716" y="1970470"/>
              <a:ext cx="1558344" cy="226667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sp>
          <p:nvSpPr>
            <p:cNvPr id="19" name="Rectangle 18"/>
            <p:cNvSpPr/>
            <p:nvPr/>
          </p:nvSpPr>
          <p:spPr>
            <a:xfrm>
              <a:off x="2414787" y="4663587"/>
              <a:ext cx="2578013" cy="369332"/>
            </a:xfrm>
            <a:prstGeom prst="rect">
              <a:avLst/>
            </a:prstGeom>
          </p:spPr>
          <p:txBody>
            <a:bodyPr wrap="none">
              <a:spAutoFit/>
            </a:bodyPr>
            <a:lstStyle/>
            <a:p>
              <a:r>
                <a:rPr lang="en-ZA" dirty="0"/>
                <a:t>Common Systems Arch.</a:t>
              </a:r>
            </a:p>
          </p:txBody>
        </p:sp>
      </p:grpSp>
      <p:grpSp>
        <p:nvGrpSpPr>
          <p:cNvPr id="24" name="Group 23"/>
          <p:cNvGrpSpPr/>
          <p:nvPr/>
        </p:nvGrpSpPr>
        <p:grpSpPr>
          <a:xfrm>
            <a:off x="5079174" y="2176532"/>
            <a:ext cx="1625830" cy="2852024"/>
            <a:chOff x="5079174" y="2176532"/>
            <a:chExt cx="1625830" cy="2852024"/>
          </a:xfrm>
        </p:grpSpPr>
        <p:sp>
          <p:nvSpPr>
            <p:cNvPr id="7" name="Rectangle 6"/>
            <p:cNvSpPr/>
            <p:nvPr/>
          </p:nvSpPr>
          <p:spPr>
            <a:xfrm>
              <a:off x="5112917" y="2176532"/>
              <a:ext cx="1558344" cy="1854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20" name="Rectangle 19"/>
            <p:cNvSpPr/>
            <p:nvPr/>
          </p:nvSpPr>
          <p:spPr>
            <a:xfrm>
              <a:off x="5079174" y="4659224"/>
              <a:ext cx="1625830" cy="369332"/>
            </a:xfrm>
            <a:prstGeom prst="rect">
              <a:avLst/>
            </a:prstGeom>
          </p:spPr>
          <p:txBody>
            <a:bodyPr wrap="none">
              <a:spAutoFit/>
            </a:bodyPr>
            <a:lstStyle/>
            <a:p>
              <a:r>
                <a:rPr lang="en-ZA" dirty="0"/>
                <a:t>Industry Arch.</a:t>
              </a:r>
            </a:p>
          </p:txBody>
        </p:sp>
      </p:grpSp>
      <p:grpSp>
        <p:nvGrpSpPr>
          <p:cNvPr id="25" name="Group 24"/>
          <p:cNvGrpSpPr/>
          <p:nvPr/>
        </p:nvGrpSpPr>
        <p:grpSpPr>
          <a:xfrm>
            <a:off x="7157726" y="2408351"/>
            <a:ext cx="2105128" cy="2620205"/>
            <a:chOff x="7157726" y="2408351"/>
            <a:chExt cx="2105128" cy="2620205"/>
          </a:xfrm>
        </p:grpSpPr>
        <p:sp>
          <p:nvSpPr>
            <p:cNvPr id="8" name="Rectangle 7"/>
            <p:cNvSpPr/>
            <p:nvPr/>
          </p:nvSpPr>
          <p:spPr>
            <a:xfrm>
              <a:off x="7431118" y="2408351"/>
              <a:ext cx="1558344" cy="139091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a:p>
          </p:txBody>
        </p:sp>
        <p:sp>
          <p:nvSpPr>
            <p:cNvPr id="21" name="Rectangle 20"/>
            <p:cNvSpPr/>
            <p:nvPr/>
          </p:nvSpPr>
          <p:spPr>
            <a:xfrm>
              <a:off x="7157726" y="4659224"/>
              <a:ext cx="2105128" cy="369332"/>
            </a:xfrm>
            <a:prstGeom prst="rect">
              <a:avLst/>
            </a:prstGeom>
          </p:spPr>
          <p:txBody>
            <a:bodyPr wrap="none">
              <a:spAutoFit/>
            </a:bodyPr>
            <a:lstStyle/>
            <a:p>
              <a:r>
                <a:rPr lang="en-ZA" dirty="0"/>
                <a:t>Organization Arch.</a:t>
              </a:r>
            </a:p>
          </p:txBody>
        </p:sp>
      </p:grpSp>
      <p:sp>
        <p:nvSpPr>
          <p:cNvPr id="2" name="Title 1"/>
          <p:cNvSpPr>
            <a:spLocks noGrp="1"/>
          </p:cNvSpPr>
          <p:nvPr>
            <p:ph type="title"/>
          </p:nvPr>
        </p:nvSpPr>
        <p:spPr/>
        <p:txBody>
          <a:bodyPr/>
          <a:lstStyle/>
          <a:p>
            <a:r>
              <a:rPr lang="en-ZA" dirty="0" smtClean="0"/>
              <a:t>The Architecture </a:t>
            </a:r>
            <a:r>
              <a:rPr lang="en-ZA" dirty="0"/>
              <a:t>Continuum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81</a:t>
            </a:fld>
            <a:endParaRPr lang="en-US" dirty="0"/>
          </a:p>
        </p:txBody>
      </p:sp>
      <p:cxnSp>
        <p:nvCxnSpPr>
          <p:cNvPr id="10" name="Straight Arrow Connector 9"/>
          <p:cNvCxnSpPr>
            <a:stCxn id="5" idx="3"/>
            <a:endCxn id="6" idx="1"/>
          </p:cNvCxnSpPr>
          <p:nvPr/>
        </p:nvCxnSpPr>
        <p:spPr>
          <a:xfrm flipV="1">
            <a:off x="2034859" y="3103809"/>
            <a:ext cx="759857" cy="1"/>
          </a:xfrm>
          <a:prstGeom prst="straightConnector1">
            <a:avLst/>
          </a:prstGeom>
          <a:ln w="57150">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6" idx="3"/>
            <a:endCxn id="7" idx="1"/>
          </p:cNvCxnSpPr>
          <p:nvPr/>
        </p:nvCxnSpPr>
        <p:spPr>
          <a:xfrm flipV="1">
            <a:off x="4353060" y="3103808"/>
            <a:ext cx="759857" cy="1"/>
          </a:xfrm>
          <a:prstGeom prst="straightConnector1">
            <a:avLst/>
          </a:prstGeom>
          <a:ln w="57150">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7" idx="3"/>
            <a:endCxn id="8" idx="1"/>
          </p:cNvCxnSpPr>
          <p:nvPr/>
        </p:nvCxnSpPr>
        <p:spPr>
          <a:xfrm>
            <a:off x="6671261" y="3103808"/>
            <a:ext cx="759857" cy="0"/>
          </a:xfrm>
          <a:prstGeom prst="straightConnector1">
            <a:avLst/>
          </a:prstGeom>
          <a:ln w="57150">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7" name="Rectangular Callout 16"/>
          <p:cNvSpPr/>
          <p:nvPr/>
        </p:nvSpPr>
        <p:spPr>
          <a:xfrm>
            <a:off x="5772976" y="1294113"/>
            <a:ext cx="4320821" cy="2347068"/>
          </a:xfrm>
          <a:prstGeom prst="wedgeRectCallout">
            <a:avLst>
              <a:gd name="adj1" fmla="val -99527"/>
              <a:gd name="adj2" fmla="val 22244"/>
            </a:avLst>
          </a:prstGeom>
        </p:spPr>
        <p:style>
          <a:lnRef idx="3">
            <a:schemeClr val="lt1"/>
          </a:lnRef>
          <a:fillRef idx="1">
            <a:schemeClr val="dk1"/>
          </a:fillRef>
          <a:effectRef idx="1">
            <a:schemeClr val="dk1"/>
          </a:effectRef>
          <a:fontRef idx="minor">
            <a:schemeClr val="lt1"/>
          </a:fontRef>
        </p:style>
        <p:txBody>
          <a:bodyPr rtlCol="0" anchor="ctr"/>
          <a:lstStyle/>
          <a:p>
            <a:r>
              <a:rPr lang="en-ZA" dirty="0"/>
              <a:t>Common Systems Architectures guide the selection and </a:t>
            </a:r>
            <a:r>
              <a:rPr lang="en-ZA" dirty="0" smtClean="0"/>
              <a:t> integration of specific </a:t>
            </a:r>
            <a:r>
              <a:rPr lang="en-ZA" dirty="0"/>
              <a:t>services from the </a:t>
            </a:r>
            <a:r>
              <a:rPr lang="en-ZA" dirty="0" smtClean="0"/>
              <a:t>Foundation Architecture </a:t>
            </a:r>
            <a:r>
              <a:rPr lang="en-ZA" dirty="0"/>
              <a:t>to create an </a:t>
            </a:r>
            <a:r>
              <a:rPr lang="en-ZA" dirty="0" smtClean="0"/>
              <a:t>architecture useful </a:t>
            </a:r>
            <a:r>
              <a:rPr lang="en-ZA" dirty="0"/>
              <a:t>for building common solutions across a wide number of </a:t>
            </a:r>
            <a:r>
              <a:rPr lang="en-ZA" dirty="0" smtClean="0"/>
              <a:t>relevant domains. Eg </a:t>
            </a:r>
            <a:r>
              <a:rPr lang="en-ZA" dirty="0"/>
              <a:t>Integrated Information Infrastructure Reference </a:t>
            </a:r>
            <a:r>
              <a:rPr lang="en-ZA" dirty="0" smtClean="0"/>
              <a:t>Model (III-RM)</a:t>
            </a:r>
            <a:endParaRPr lang="en-ZA" dirty="0"/>
          </a:p>
        </p:txBody>
      </p:sp>
      <p:sp>
        <p:nvSpPr>
          <p:cNvPr id="26" name="Rectangular Callout 25"/>
          <p:cNvSpPr/>
          <p:nvPr/>
        </p:nvSpPr>
        <p:spPr>
          <a:xfrm>
            <a:off x="828584" y="1584099"/>
            <a:ext cx="3580327" cy="2215166"/>
          </a:xfrm>
          <a:prstGeom prst="wedgeRectCallout">
            <a:avLst>
              <a:gd name="adj1" fmla="val 92226"/>
              <a:gd name="adj2" fmla="val -3737"/>
            </a:avLst>
          </a:prstGeom>
        </p:spPr>
        <p:style>
          <a:lnRef idx="3">
            <a:schemeClr val="lt1"/>
          </a:lnRef>
          <a:fillRef idx="1">
            <a:schemeClr val="dk1"/>
          </a:fillRef>
          <a:effectRef idx="1">
            <a:schemeClr val="dk1"/>
          </a:effectRef>
          <a:fontRef idx="minor">
            <a:schemeClr val="lt1"/>
          </a:fontRef>
        </p:style>
        <p:txBody>
          <a:bodyPr rtlCol="0" anchor="ctr"/>
          <a:lstStyle/>
          <a:p>
            <a:r>
              <a:rPr lang="en-ZA" dirty="0"/>
              <a:t>Industry Architectures guide the integration of common systems </a:t>
            </a:r>
            <a:r>
              <a:rPr lang="en-ZA" dirty="0" smtClean="0"/>
              <a:t>components with </a:t>
            </a:r>
            <a:r>
              <a:rPr lang="en-ZA" dirty="0"/>
              <a:t>industry-specific components, and guide the creation of </a:t>
            </a:r>
            <a:r>
              <a:rPr lang="en-ZA" dirty="0" smtClean="0"/>
              <a:t>industry solutions </a:t>
            </a:r>
            <a:r>
              <a:rPr lang="en-ZA" dirty="0"/>
              <a:t>for specific customer problems within a particular industry.</a:t>
            </a:r>
          </a:p>
        </p:txBody>
      </p:sp>
      <p:sp>
        <p:nvSpPr>
          <p:cNvPr id="27" name="Rectangular Callout 26"/>
          <p:cNvSpPr/>
          <p:nvPr/>
        </p:nvSpPr>
        <p:spPr>
          <a:xfrm>
            <a:off x="2711005" y="1294113"/>
            <a:ext cx="3580327" cy="2499724"/>
          </a:xfrm>
          <a:prstGeom prst="wedgeRectCallout">
            <a:avLst>
              <a:gd name="adj1" fmla="val 103700"/>
              <a:gd name="adj2" fmla="val 20650"/>
            </a:avLst>
          </a:prstGeom>
        </p:spPr>
        <p:style>
          <a:lnRef idx="3">
            <a:schemeClr val="lt1"/>
          </a:lnRef>
          <a:fillRef idx="1">
            <a:schemeClr val="dk1"/>
          </a:fillRef>
          <a:effectRef idx="1">
            <a:schemeClr val="dk1"/>
          </a:effectRef>
          <a:fontRef idx="minor">
            <a:schemeClr val="lt1"/>
          </a:fontRef>
        </p:style>
        <p:txBody>
          <a:bodyPr rtlCol="0" anchor="ctr"/>
          <a:lstStyle/>
          <a:p>
            <a:r>
              <a:rPr lang="en-ZA" dirty="0"/>
              <a:t>Organization-Specific Architectures are the most relevant to the </a:t>
            </a:r>
            <a:r>
              <a:rPr lang="en-ZA" dirty="0" smtClean="0"/>
              <a:t>IT customer </a:t>
            </a:r>
            <a:r>
              <a:rPr lang="en-ZA" dirty="0"/>
              <a:t>community, since they describe and guide the final deployment </a:t>
            </a:r>
            <a:r>
              <a:rPr lang="en-ZA" dirty="0" smtClean="0"/>
              <a:t>of user-written </a:t>
            </a:r>
            <a:r>
              <a:rPr lang="en-ZA" dirty="0"/>
              <a:t>or third-party components that constitute effective solutions </a:t>
            </a:r>
            <a:r>
              <a:rPr lang="en-ZA" dirty="0" smtClean="0"/>
              <a:t>for particular </a:t>
            </a:r>
            <a:r>
              <a:rPr lang="en-ZA" dirty="0"/>
              <a:t>enterprises.</a:t>
            </a:r>
          </a:p>
        </p:txBody>
      </p:sp>
      <p:sp>
        <p:nvSpPr>
          <p:cNvPr id="16" name="Rectangular Callout 15"/>
          <p:cNvSpPr/>
          <p:nvPr/>
        </p:nvSpPr>
        <p:spPr>
          <a:xfrm>
            <a:off x="3202636" y="996034"/>
            <a:ext cx="3580327" cy="2529043"/>
          </a:xfrm>
          <a:prstGeom prst="wedgeRectCallout">
            <a:avLst>
              <a:gd name="adj1" fmla="val -103207"/>
              <a:gd name="adj2" fmla="val 56686"/>
            </a:avLst>
          </a:prstGeom>
        </p:spPr>
        <p:style>
          <a:lnRef idx="3">
            <a:schemeClr val="lt1"/>
          </a:lnRef>
          <a:fillRef idx="1">
            <a:schemeClr val="dk1"/>
          </a:fillRef>
          <a:effectRef idx="1">
            <a:schemeClr val="dk1"/>
          </a:effectRef>
          <a:fontRef idx="minor">
            <a:schemeClr val="lt1"/>
          </a:fontRef>
        </p:style>
        <p:txBody>
          <a:bodyPr rtlCol="0" anchor="ctr"/>
          <a:lstStyle/>
          <a:p>
            <a:r>
              <a:rPr lang="en-ZA" dirty="0"/>
              <a:t>A Foundation Architecture is an architecture of building blocks </a:t>
            </a:r>
            <a:r>
              <a:rPr lang="en-ZA" dirty="0" smtClean="0"/>
              <a:t>and corresponding </a:t>
            </a:r>
            <a:r>
              <a:rPr lang="en-ZA" dirty="0"/>
              <a:t>standards that supports all the Common </a:t>
            </a:r>
            <a:r>
              <a:rPr lang="en-ZA" dirty="0" smtClean="0"/>
              <a:t>Systems Architectures </a:t>
            </a:r>
            <a:r>
              <a:rPr lang="en-ZA" dirty="0"/>
              <a:t>and, therefore, the complete enterprise operating </a:t>
            </a:r>
            <a:r>
              <a:rPr lang="en-ZA" dirty="0" err="1" smtClean="0"/>
              <a:t>environment.Eg</a:t>
            </a:r>
            <a:r>
              <a:rPr lang="en-ZA" dirty="0" smtClean="0"/>
              <a:t> the Technical Reference Model(TRM)</a:t>
            </a:r>
            <a:endParaRPr lang="en-ZA" dirty="0"/>
          </a:p>
        </p:txBody>
      </p:sp>
    </p:spTree>
    <p:extLst>
      <p:ext uri="{BB962C8B-B14F-4D97-AF65-F5344CB8AC3E}">
        <p14:creationId xmlns:p14="http://schemas.microsoft.com/office/powerpoint/2010/main" val="4267701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7"/>
                                        </p:tgtEl>
                                      </p:cBhvr>
                                    </p:animEffect>
                                    <p:set>
                                      <p:cBhvr>
                                        <p:cTn id="7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6" grpId="0" animBg="1"/>
      <p:bldP spid="26" grpId="1" animBg="1"/>
      <p:bldP spid="27" grpId="0" animBg="1"/>
      <p:bldP spid="27" grpId="1" animBg="1"/>
      <p:bldP spid="16" grpId="0" animBg="1"/>
      <p:bldP spid="16"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81670" y="1751528"/>
            <a:ext cx="1948034" cy="3281391"/>
            <a:chOff x="281670" y="1751528"/>
            <a:chExt cx="1948034" cy="3281391"/>
          </a:xfrm>
        </p:grpSpPr>
        <p:sp>
          <p:nvSpPr>
            <p:cNvPr id="5" name="Rectangle 4"/>
            <p:cNvSpPr/>
            <p:nvPr/>
          </p:nvSpPr>
          <p:spPr>
            <a:xfrm>
              <a:off x="476515" y="1751528"/>
              <a:ext cx="1558344" cy="2704563"/>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6200000" scaled="1"/>
              <a:tileRect/>
            </a:gra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sp>
          <p:nvSpPr>
            <p:cNvPr id="18" name="Rectangle 17"/>
            <p:cNvSpPr/>
            <p:nvPr/>
          </p:nvSpPr>
          <p:spPr>
            <a:xfrm>
              <a:off x="281670" y="4663587"/>
              <a:ext cx="1948034" cy="369332"/>
            </a:xfrm>
            <a:prstGeom prst="rect">
              <a:avLst/>
            </a:prstGeom>
          </p:spPr>
          <p:txBody>
            <a:bodyPr wrap="none">
              <a:spAutoFit/>
            </a:bodyPr>
            <a:lstStyle/>
            <a:p>
              <a:r>
                <a:rPr lang="en-ZA" dirty="0"/>
                <a:t>Foundation Arch.</a:t>
              </a:r>
            </a:p>
          </p:txBody>
        </p:sp>
      </p:grpSp>
      <p:grpSp>
        <p:nvGrpSpPr>
          <p:cNvPr id="23" name="Group 22"/>
          <p:cNvGrpSpPr/>
          <p:nvPr/>
        </p:nvGrpSpPr>
        <p:grpSpPr>
          <a:xfrm>
            <a:off x="2414787" y="1970470"/>
            <a:ext cx="2578013" cy="3062449"/>
            <a:chOff x="2414787" y="1970470"/>
            <a:chExt cx="2578013" cy="3062449"/>
          </a:xfrm>
        </p:grpSpPr>
        <p:sp>
          <p:nvSpPr>
            <p:cNvPr id="6" name="Rectangle 5"/>
            <p:cNvSpPr/>
            <p:nvPr/>
          </p:nvSpPr>
          <p:spPr>
            <a:xfrm>
              <a:off x="2794716" y="1970470"/>
              <a:ext cx="1558344" cy="226667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sp>
          <p:nvSpPr>
            <p:cNvPr id="19" name="Rectangle 18"/>
            <p:cNvSpPr/>
            <p:nvPr/>
          </p:nvSpPr>
          <p:spPr>
            <a:xfrm>
              <a:off x="2414787" y="4663587"/>
              <a:ext cx="2578013" cy="369332"/>
            </a:xfrm>
            <a:prstGeom prst="rect">
              <a:avLst/>
            </a:prstGeom>
          </p:spPr>
          <p:txBody>
            <a:bodyPr wrap="none">
              <a:spAutoFit/>
            </a:bodyPr>
            <a:lstStyle/>
            <a:p>
              <a:r>
                <a:rPr lang="en-ZA" dirty="0"/>
                <a:t>Common Systems Arch.</a:t>
              </a:r>
            </a:p>
          </p:txBody>
        </p:sp>
      </p:grpSp>
      <p:grpSp>
        <p:nvGrpSpPr>
          <p:cNvPr id="24" name="Group 23"/>
          <p:cNvGrpSpPr/>
          <p:nvPr/>
        </p:nvGrpSpPr>
        <p:grpSpPr>
          <a:xfrm>
            <a:off x="5079174" y="2176532"/>
            <a:ext cx="1625830" cy="2852024"/>
            <a:chOff x="5079174" y="2176532"/>
            <a:chExt cx="1625830" cy="2852024"/>
          </a:xfrm>
        </p:grpSpPr>
        <p:sp>
          <p:nvSpPr>
            <p:cNvPr id="7" name="Rectangle 6"/>
            <p:cNvSpPr/>
            <p:nvPr/>
          </p:nvSpPr>
          <p:spPr>
            <a:xfrm>
              <a:off x="5112917" y="2176532"/>
              <a:ext cx="1558344" cy="185455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ZA"/>
            </a:p>
          </p:txBody>
        </p:sp>
        <p:sp>
          <p:nvSpPr>
            <p:cNvPr id="20" name="Rectangle 19"/>
            <p:cNvSpPr/>
            <p:nvPr/>
          </p:nvSpPr>
          <p:spPr>
            <a:xfrm>
              <a:off x="5079174" y="4659224"/>
              <a:ext cx="1625830" cy="369332"/>
            </a:xfrm>
            <a:prstGeom prst="rect">
              <a:avLst/>
            </a:prstGeom>
          </p:spPr>
          <p:txBody>
            <a:bodyPr wrap="none">
              <a:spAutoFit/>
            </a:bodyPr>
            <a:lstStyle/>
            <a:p>
              <a:r>
                <a:rPr lang="en-ZA" dirty="0"/>
                <a:t>Industry Arch.</a:t>
              </a:r>
            </a:p>
          </p:txBody>
        </p:sp>
      </p:grpSp>
      <p:grpSp>
        <p:nvGrpSpPr>
          <p:cNvPr id="25" name="Group 24"/>
          <p:cNvGrpSpPr/>
          <p:nvPr/>
        </p:nvGrpSpPr>
        <p:grpSpPr>
          <a:xfrm>
            <a:off x="7157726" y="2408351"/>
            <a:ext cx="2105128" cy="2620205"/>
            <a:chOff x="7157726" y="2408351"/>
            <a:chExt cx="2105128" cy="2620205"/>
          </a:xfrm>
        </p:grpSpPr>
        <p:sp>
          <p:nvSpPr>
            <p:cNvPr id="8" name="Rectangle 7"/>
            <p:cNvSpPr/>
            <p:nvPr/>
          </p:nvSpPr>
          <p:spPr>
            <a:xfrm>
              <a:off x="7431118" y="2408351"/>
              <a:ext cx="1558344" cy="139091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ZA"/>
            </a:p>
          </p:txBody>
        </p:sp>
        <p:sp>
          <p:nvSpPr>
            <p:cNvPr id="21" name="Rectangle 20"/>
            <p:cNvSpPr/>
            <p:nvPr/>
          </p:nvSpPr>
          <p:spPr>
            <a:xfrm>
              <a:off x="7157726" y="4659224"/>
              <a:ext cx="2105128" cy="369332"/>
            </a:xfrm>
            <a:prstGeom prst="rect">
              <a:avLst/>
            </a:prstGeom>
          </p:spPr>
          <p:txBody>
            <a:bodyPr wrap="none">
              <a:spAutoFit/>
            </a:bodyPr>
            <a:lstStyle/>
            <a:p>
              <a:r>
                <a:rPr lang="en-ZA" dirty="0"/>
                <a:t>Organization Arch.</a:t>
              </a:r>
            </a:p>
          </p:txBody>
        </p:sp>
      </p:grpSp>
      <p:sp>
        <p:nvSpPr>
          <p:cNvPr id="2" name="Title 1"/>
          <p:cNvSpPr>
            <a:spLocks noGrp="1"/>
          </p:cNvSpPr>
          <p:nvPr>
            <p:ph type="title"/>
          </p:nvPr>
        </p:nvSpPr>
        <p:spPr/>
        <p:txBody>
          <a:bodyPr/>
          <a:lstStyle/>
          <a:p>
            <a:r>
              <a:rPr lang="en-ZA" dirty="0" smtClean="0"/>
              <a:t>The Solutions </a:t>
            </a:r>
            <a:r>
              <a:rPr lang="en-ZA" dirty="0"/>
              <a:t>Continuum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82</a:t>
            </a:fld>
            <a:endParaRPr lang="en-US" dirty="0"/>
          </a:p>
        </p:txBody>
      </p:sp>
      <p:cxnSp>
        <p:nvCxnSpPr>
          <p:cNvPr id="10" name="Straight Arrow Connector 9"/>
          <p:cNvCxnSpPr>
            <a:stCxn id="5" idx="3"/>
            <a:endCxn id="6" idx="1"/>
          </p:cNvCxnSpPr>
          <p:nvPr/>
        </p:nvCxnSpPr>
        <p:spPr>
          <a:xfrm flipV="1">
            <a:off x="2034859" y="3103809"/>
            <a:ext cx="759857" cy="1"/>
          </a:xfrm>
          <a:prstGeom prst="straightConnector1">
            <a:avLst/>
          </a:prstGeom>
          <a:ln w="57150">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6" idx="3"/>
            <a:endCxn id="7" idx="1"/>
          </p:cNvCxnSpPr>
          <p:nvPr/>
        </p:nvCxnSpPr>
        <p:spPr>
          <a:xfrm flipV="1">
            <a:off x="4353060" y="3103808"/>
            <a:ext cx="759857" cy="1"/>
          </a:xfrm>
          <a:prstGeom prst="straightConnector1">
            <a:avLst/>
          </a:prstGeom>
          <a:ln w="57150">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7" idx="3"/>
            <a:endCxn id="8" idx="1"/>
          </p:cNvCxnSpPr>
          <p:nvPr/>
        </p:nvCxnSpPr>
        <p:spPr>
          <a:xfrm>
            <a:off x="6671261" y="3103808"/>
            <a:ext cx="759857" cy="0"/>
          </a:xfrm>
          <a:prstGeom prst="straightConnector1">
            <a:avLst/>
          </a:prstGeom>
          <a:ln w="57150">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6" name="Rectangular Callout 15"/>
          <p:cNvSpPr/>
          <p:nvPr/>
        </p:nvSpPr>
        <p:spPr>
          <a:xfrm>
            <a:off x="3338022" y="1445970"/>
            <a:ext cx="3848553" cy="2491424"/>
          </a:xfrm>
          <a:prstGeom prst="wedgeRectCallout">
            <a:avLst>
              <a:gd name="adj1" fmla="val -105273"/>
              <a:gd name="adj2" fmla="val 35941"/>
            </a:avLst>
          </a:prstGeom>
        </p:spPr>
        <p:style>
          <a:lnRef idx="3">
            <a:schemeClr val="lt1"/>
          </a:lnRef>
          <a:fillRef idx="1">
            <a:schemeClr val="dk1"/>
          </a:fillRef>
          <a:effectRef idx="1">
            <a:schemeClr val="dk1"/>
          </a:effectRef>
          <a:fontRef idx="minor">
            <a:schemeClr val="lt1"/>
          </a:fontRef>
        </p:style>
        <p:txBody>
          <a:bodyPr rtlCol="0" anchor="ctr"/>
          <a:lstStyle/>
          <a:p>
            <a:r>
              <a:rPr lang="en-ZA" dirty="0"/>
              <a:t>Foundation Solutions are highly generic concepts, tools, </a:t>
            </a:r>
            <a:r>
              <a:rPr lang="en-ZA" dirty="0" smtClean="0"/>
              <a:t>products</a:t>
            </a:r>
            <a:r>
              <a:rPr lang="en-ZA" dirty="0"/>
              <a:t>, services</a:t>
            </a:r>
            <a:r>
              <a:rPr lang="en-ZA" dirty="0" smtClean="0"/>
              <a:t>, and </a:t>
            </a:r>
            <a:r>
              <a:rPr lang="en-ZA" dirty="0"/>
              <a:t>solution components that are the fundamental providers of capabilities</a:t>
            </a:r>
            <a:r>
              <a:rPr lang="en-ZA" dirty="0" smtClean="0"/>
              <a:t>. Eg </a:t>
            </a:r>
            <a:r>
              <a:rPr lang="en-ZA" dirty="0"/>
              <a:t>programming languages</a:t>
            </a:r>
            <a:r>
              <a:rPr lang="en-ZA" dirty="0" smtClean="0"/>
              <a:t>, operating </a:t>
            </a:r>
            <a:r>
              <a:rPr lang="en-ZA" dirty="0"/>
              <a:t>systems</a:t>
            </a:r>
            <a:r>
              <a:rPr lang="en-ZA" dirty="0" smtClean="0"/>
              <a:t>,</a:t>
            </a:r>
            <a:r>
              <a:rPr lang="en-ZA" dirty="0"/>
              <a:t> foundational structures for</a:t>
            </a:r>
          </a:p>
          <a:p>
            <a:r>
              <a:rPr lang="en-ZA" dirty="0"/>
              <a:t>organizing IT operations (such as ITIL)</a:t>
            </a:r>
          </a:p>
        </p:txBody>
      </p:sp>
      <p:sp>
        <p:nvSpPr>
          <p:cNvPr id="17" name="Rectangular Callout 16"/>
          <p:cNvSpPr/>
          <p:nvPr/>
        </p:nvSpPr>
        <p:spPr>
          <a:xfrm>
            <a:off x="5659980" y="1203589"/>
            <a:ext cx="5027546" cy="3277027"/>
          </a:xfrm>
          <a:prstGeom prst="wedgeRectCallout">
            <a:avLst>
              <a:gd name="adj1" fmla="val -93991"/>
              <a:gd name="adj2" fmla="val 12028"/>
            </a:avLst>
          </a:prstGeom>
        </p:spPr>
        <p:style>
          <a:lnRef idx="3">
            <a:schemeClr val="lt1"/>
          </a:lnRef>
          <a:fillRef idx="1">
            <a:schemeClr val="dk1"/>
          </a:fillRef>
          <a:effectRef idx="1">
            <a:schemeClr val="dk1"/>
          </a:effectRef>
          <a:fontRef idx="minor">
            <a:schemeClr val="lt1"/>
          </a:fontRef>
        </p:style>
        <p:txBody>
          <a:bodyPr rtlCol="0" anchor="ctr"/>
          <a:lstStyle/>
          <a:p>
            <a:r>
              <a:rPr lang="en-ZA" dirty="0"/>
              <a:t>Common Systems Solutions represent collections of common requirements</a:t>
            </a:r>
          </a:p>
          <a:p>
            <a:r>
              <a:rPr lang="en-ZA" dirty="0"/>
              <a:t>and capabilities, rather than those specific to a particular customer </a:t>
            </a:r>
            <a:r>
              <a:rPr lang="en-ZA" dirty="0" smtClean="0"/>
              <a:t>or industry</a:t>
            </a:r>
            <a:r>
              <a:rPr lang="en-ZA" dirty="0"/>
              <a:t>. Common Systems Solutions provide organizations with </a:t>
            </a:r>
            <a:r>
              <a:rPr lang="en-ZA" dirty="0" smtClean="0"/>
              <a:t>operating environments </a:t>
            </a:r>
            <a:r>
              <a:rPr lang="en-ZA" dirty="0"/>
              <a:t>specific to operational and informational needs, such as high</a:t>
            </a:r>
          </a:p>
          <a:p>
            <a:r>
              <a:rPr lang="en-ZA" dirty="0"/>
              <a:t>availability transaction processing and scalable data warehousing systems</a:t>
            </a:r>
            <a:r>
              <a:rPr lang="en-ZA" dirty="0" smtClean="0"/>
              <a:t>. Examples </a:t>
            </a:r>
            <a:r>
              <a:rPr lang="en-ZA" dirty="0"/>
              <a:t>of Common Systems Solutions include: an enterprise </a:t>
            </a:r>
            <a:r>
              <a:rPr lang="en-ZA" dirty="0" smtClean="0"/>
              <a:t>management system </a:t>
            </a:r>
            <a:r>
              <a:rPr lang="en-ZA" dirty="0"/>
              <a:t>product and a security system product.</a:t>
            </a:r>
          </a:p>
        </p:txBody>
      </p:sp>
      <p:sp>
        <p:nvSpPr>
          <p:cNvPr id="26" name="Rectangular Callout 25"/>
          <p:cNvSpPr/>
          <p:nvPr/>
        </p:nvSpPr>
        <p:spPr>
          <a:xfrm>
            <a:off x="828584" y="1674256"/>
            <a:ext cx="4155250" cy="2845773"/>
          </a:xfrm>
          <a:prstGeom prst="wedgeRectCallout">
            <a:avLst>
              <a:gd name="adj1" fmla="val 70858"/>
              <a:gd name="adj2" fmla="val 3714"/>
            </a:avLst>
          </a:prstGeom>
        </p:spPr>
        <p:style>
          <a:lnRef idx="3">
            <a:schemeClr val="lt1"/>
          </a:lnRef>
          <a:fillRef idx="1">
            <a:schemeClr val="dk1"/>
          </a:fillRef>
          <a:effectRef idx="1">
            <a:schemeClr val="dk1"/>
          </a:effectRef>
          <a:fontRef idx="minor">
            <a:schemeClr val="lt1"/>
          </a:fontRef>
        </p:style>
        <p:txBody>
          <a:bodyPr rtlCol="0" anchor="ctr"/>
          <a:lstStyle/>
          <a:p>
            <a:r>
              <a:rPr lang="en-ZA" dirty="0"/>
              <a:t>An Industry Solution is </a:t>
            </a:r>
            <a:r>
              <a:rPr lang="en-ZA" dirty="0" smtClean="0"/>
              <a:t>an implementation </a:t>
            </a:r>
            <a:r>
              <a:rPr lang="en-ZA" dirty="0"/>
              <a:t>of an Industry Architecture</a:t>
            </a:r>
            <a:r>
              <a:rPr lang="en-ZA" dirty="0" smtClean="0"/>
              <a:t>, which </a:t>
            </a:r>
            <a:r>
              <a:rPr lang="en-ZA" dirty="0"/>
              <a:t>provides re-usable packages of common components and </a:t>
            </a:r>
            <a:r>
              <a:rPr lang="en-ZA" dirty="0" smtClean="0"/>
              <a:t>services specific </a:t>
            </a:r>
            <a:r>
              <a:rPr lang="en-ZA" dirty="0"/>
              <a:t>to an industry</a:t>
            </a:r>
            <a:r>
              <a:rPr lang="en-ZA" dirty="0" smtClean="0"/>
              <a:t>. </a:t>
            </a:r>
            <a:r>
              <a:rPr lang="en-ZA" dirty="0"/>
              <a:t>Fundamental </a:t>
            </a:r>
            <a:r>
              <a:rPr lang="en-ZA" dirty="0" smtClean="0"/>
              <a:t>components </a:t>
            </a:r>
            <a:r>
              <a:rPr lang="en-ZA" dirty="0"/>
              <a:t>are provided by Common Systems </a:t>
            </a:r>
            <a:r>
              <a:rPr lang="en-ZA" dirty="0" smtClean="0"/>
              <a:t>Solutions and/or </a:t>
            </a:r>
            <a:r>
              <a:rPr lang="en-ZA" dirty="0"/>
              <a:t>Foundation Solutions, and are augmented with </a:t>
            </a:r>
            <a:r>
              <a:rPr lang="en-ZA" dirty="0" smtClean="0"/>
              <a:t>industry-specific components</a:t>
            </a:r>
            <a:r>
              <a:rPr lang="en-ZA" dirty="0"/>
              <a:t>.</a:t>
            </a:r>
          </a:p>
        </p:txBody>
      </p:sp>
      <p:sp>
        <p:nvSpPr>
          <p:cNvPr id="27" name="Rectangular Callout 26"/>
          <p:cNvSpPr/>
          <p:nvPr/>
        </p:nvSpPr>
        <p:spPr>
          <a:xfrm>
            <a:off x="2711005" y="1294112"/>
            <a:ext cx="3580327" cy="2736971"/>
          </a:xfrm>
          <a:prstGeom prst="wedgeRectCallout">
            <a:avLst>
              <a:gd name="adj1" fmla="val 103700"/>
              <a:gd name="adj2" fmla="val 20650"/>
            </a:avLst>
          </a:prstGeom>
        </p:spPr>
        <p:style>
          <a:lnRef idx="3">
            <a:schemeClr val="lt1"/>
          </a:lnRef>
          <a:fillRef idx="1">
            <a:schemeClr val="dk1"/>
          </a:fillRef>
          <a:effectRef idx="1">
            <a:schemeClr val="dk1"/>
          </a:effectRef>
          <a:fontRef idx="minor">
            <a:schemeClr val="lt1"/>
          </a:fontRef>
        </p:style>
        <p:txBody>
          <a:bodyPr rtlCol="0" anchor="ctr"/>
          <a:lstStyle/>
          <a:p>
            <a:r>
              <a:rPr lang="en-ZA" dirty="0"/>
              <a:t>An Organization-Specific Solution is an implementation of the </a:t>
            </a:r>
            <a:r>
              <a:rPr lang="en-ZA" dirty="0" smtClean="0"/>
              <a:t>Organization- Specific </a:t>
            </a:r>
            <a:r>
              <a:rPr lang="en-ZA" dirty="0"/>
              <a:t>Architecture that provides the required business functions</a:t>
            </a:r>
            <a:r>
              <a:rPr lang="en-ZA" dirty="0" smtClean="0"/>
              <a:t>.</a:t>
            </a:r>
          </a:p>
          <a:p>
            <a:r>
              <a:rPr lang="en-ZA" dirty="0"/>
              <a:t>T</a:t>
            </a:r>
            <a:r>
              <a:rPr lang="en-ZA" dirty="0" smtClean="0"/>
              <a:t>hey </a:t>
            </a:r>
            <a:r>
              <a:rPr lang="en-ZA" dirty="0"/>
              <a:t>contain </a:t>
            </a:r>
            <a:r>
              <a:rPr lang="en-ZA" dirty="0" smtClean="0"/>
              <a:t>the highest </a:t>
            </a:r>
            <a:r>
              <a:rPr lang="en-ZA" dirty="0"/>
              <a:t>amount of unique content in order to accommodate the varying</a:t>
            </a:r>
          </a:p>
          <a:p>
            <a:r>
              <a:rPr lang="en-ZA" dirty="0"/>
              <a:t>people and processes of specific organizations.</a:t>
            </a:r>
          </a:p>
        </p:txBody>
      </p:sp>
    </p:spTree>
    <p:extLst>
      <p:ext uri="{BB962C8B-B14F-4D97-AF65-F5344CB8AC3E}">
        <p14:creationId xmlns:p14="http://schemas.microsoft.com/office/powerpoint/2010/main" val="89717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27"/>
                                        </p:tgtEl>
                                      </p:cBhvr>
                                    </p:animEffect>
                                    <p:set>
                                      <p:cBhvr>
                                        <p:cTn id="7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26" grpId="0" animBg="1"/>
      <p:bldP spid="26" grpId="1" animBg="1"/>
      <p:bldP spid="27" grpId="0" animBg="1"/>
      <p:bldP spid="27"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Architecture Capability Framework</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12591619"/>
              </p:ext>
            </p:extLst>
          </p:nvPr>
        </p:nvGraphicFramePr>
        <p:xfrm>
          <a:off x="592428" y="1466760"/>
          <a:ext cx="8999816" cy="5125720"/>
        </p:xfrm>
        <a:graphic>
          <a:graphicData uri="http://schemas.openxmlformats.org/drawingml/2006/table">
            <a:tbl>
              <a:tblPr firstRow="1" bandRow="1">
                <a:tableStyleId>{93296810-A885-4BE3-A3E7-6D5BEEA58F35}</a:tableStyleId>
              </a:tblPr>
              <a:tblGrid>
                <a:gridCol w="3490175"/>
                <a:gridCol w="5509641"/>
              </a:tblGrid>
              <a:tr h="370840">
                <a:tc>
                  <a:txBody>
                    <a:bodyPr/>
                    <a:lstStyle/>
                    <a:p>
                      <a:r>
                        <a:rPr lang="en-ZA" sz="1800" u="none" strike="noStrike" kern="1200" baseline="0" dirty="0" smtClean="0"/>
                        <a:t>Chapter</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ZA" sz="1800" u="none" strike="noStrike" kern="1200" baseline="0" dirty="0" smtClean="0"/>
                        <a:t>Description</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ZA" sz="1800" u="none" strike="noStrike" kern="1200" baseline="0" dirty="0" smtClean="0"/>
                        <a:t>Establishing an Architecture</a:t>
                      </a:r>
                    </a:p>
                    <a:p>
                      <a:r>
                        <a:rPr lang="en-ZA" sz="1800" u="none" strike="noStrike" kern="1200" baseline="0" dirty="0" smtClean="0"/>
                        <a:t>Capability</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ZA" sz="1800" u="none" strike="noStrike" kern="1200" baseline="0" dirty="0" smtClean="0"/>
                        <a:t>Guidelines for establishing an Architecture</a:t>
                      </a:r>
                    </a:p>
                    <a:p>
                      <a:r>
                        <a:rPr lang="en-ZA" sz="1800" u="none" strike="noStrike" kern="1200" baseline="0" dirty="0" smtClean="0"/>
                        <a:t>Capability within an organization.</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ZA" sz="1800" u="none" strike="noStrike" kern="1200" baseline="0" dirty="0" smtClean="0"/>
                        <a:t>Architecture Board</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ZA" sz="1800" u="none" strike="noStrike" kern="1200" baseline="0" dirty="0" smtClean="0"/>
                        <a:t>Guidelines for establishing and operating an</a:t>
                      </a:r>
                    </a:p>
                    <a:p>
                      <a:r>
                        <a:rPr lang="en-ZA" sz="1800" u="none" strike="noStrike" kern="1200" baseline="0" dirty="0" smtClean="0"/>
                        <a:t>enterprise Architecture Board.</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ZA" sz="1800" u="none" strike="noStrike" kern="1200" baseline="0" dirty="0" smtClean="0"/>
                        <a:t>Architecture Compliance</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ZA" sz="1800" u="none" strike="noStrike" kern="1200" baseline="0" dirty="0" smtClean="0"/>
                        <a:t>Guidelines for ensuring project compliance to architecture.</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ZA" sz="1800" u="none" strike="noStrike" kern="1200" baseline="0" dirty="0" smtClean="0"/>
                        <a:t>Architecture Contracts</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ZA" sz="1800" u="none" strike="noStrike" kern="1200" baseline="0" dirty="0" smtClean="0"/>
                        <a:t>Guidelines for defining and using Architecture</a:t>
                      </a:r>
                    </a:p>
                    <a:p>
                      <a:r>
                        <a:rPr lang="en-ZA" sz="1800" u="none" strike="noStrike" kern="1200" baseline="0" dirty="0" smtClean="0"/>
                        <a:t>Contracts.</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ZA" sz="1800" u="none" strike="noStrike" kern="1200" baseline="0" dirty="0" smtClean="0"/>
                        <a:t>Architecture Governance</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ZA" sz="1800" u="none" strike="noStrike" kern="1200" baseline="0" dirty="0" smtClean="0"/>
                        <a:t>Framework and guidelines for Architecture</a:t>
                      </a:r>
                    </a:p>
                    <a:p>
                      <a:r>
                        <a:rPr lang="en-ZA" sz="1800" u="none" strike="noStrike" kern="1200" baseline="0" dirty="0" smtClean="0"/>
                        <a:t>Governance.</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ZA" sz="1800" u="none" strike="noStrike" kern="1200" baseline="0" dirty="0" smtClean="0"/>
                        <a:t>Architecture Maturity Models</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ZA" sz="1800" u="none" strike="noStrike" kern="1200" baseline="0" dirty="0" smtClean="0"/>
                        <a:t>Techniques for evaluating and quantifying</a:t>
                      </a:r>
                    </a:p>
                    <a:p>
                      <a:r>
                        <a:rPr lang="en-ZA" sz="1800" u="none" strike="noStrike" kern="1200" baseline="0" dirty="0" smtClean="0"/>
                        <a:t>an organization’s maturity in enterprise</a:t>
                      </a:r>
                    </a:p>
                    <a:p>
                      <a:r>
                        <a:rPr lang="en-ZA" sz="1800" u="none" strike="noStrike" kern="1200" baseline="0" dirty="0" smtClean="0"/>
                        <a:t>architecture.</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ZA" sz="1800" u="none" strike="noStrike" kern="1200" baseline="0" dirty="0" smtClean="0"/>
                        <a:t>Architecture Skills Framework</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ZA" sz="1800" u="none" strike="noStrike" kern="1200" baseline="0" dirty="0" smtClean="0"/>
                        <a:t>A set of role, skill, and experience norms for</a:t>
                      </a:r>
                    </a:p>
                    <a:p>
                      <a:r>
                        <a:rPr lang="en-ZA" sz="1800" u="none" strike="noStrike" kern="1200" baseline="0" dirty="0" smtClean="0"/>
                        <a:t>staff undertaking enterprise architecture work.</a:t>
                      </a:r>
                      <a:endParaRPr lang="en-ZA" dirty="0"/>
                    </a:p>
                  </a:txBody>
                  <a:tcPr>
                    <a:lnL w="12700" cap="flat" cmpd="sng" algn="ctr">
                      <a:solidFill>
                        <a:srgbClr val="666633"/>
                      </a:solidFill>
                      <a:prstDash val="solid"/>
                      <a:round/>
                      <a:headEnd type="none" w="med" len="med"/>
                      <a:tailEnd type="none" w="med" len="med"/>
                    </a:lnL>
                    <a:lnR w="12700" cap="flat" cmpd="sng" algn="ctr">
                      <a:solidFill>
                        <a:srgbClr val="666633"/>
                      </a:solidFill>
                      <a:prstDash val="solid"/>
                      <a:round/>
                      <a:headEnd type="none" w="med" len="med"/>
                      <a:tailEnd type="none" w="med" len="med"/>
                    </a:lnR>
                    <a:lnT w="12700" cap="flat" cmpd="sng" algn="ctr">
                      <a:solidFill>
                        <a:srgbClr val="666633"/>
                      </a:solidFill>
                      <a:prstDash val="solid"/>
                      <a:round/>
                      <a:headEnd type="none" w="med" len="med"/>
                      <a:tailEnd type="none" w="med" len="med"/>
                    </a:lnT>
                    <a:lnB w="12700" cap="flat" cmpd="sng" algn="ctr">
                      <a:solidFill>
                        <a:srgbClr val="666633"/>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83</a:t>
            </a:fld>
            <a:endParaRPr lang="en-US" dirty="0"/>
          </a:p>
        </p:txBody>
      </p:sp>
      <p:sp>
        <p:nvSpPr>
          <p:cNvPr id="6" name="Rectangle 5"/>
          <p:cNvSpPr/>
          <p:nvPr/>
        </p:nvSpPr>
        <p:spPr>
          <a:xfrm>
            <a:off x="162180" y="1097428"/>
            <a:ext cx="4762842" cy="369332"/>
          </a:xfrm>
          <a:prstGeom prst="rect">
            <a:avLst/>
          </a:prstGeom>
        </p:spPr>
        <p:txBody>
          <a:bodyPr wrap="none">
            <a:spAutoFit/>
          </a:bodyPr>
          <a:lstStyle/>
          <a:p>
            <a:r>
              <a:rPr lang="en-ZA" dirty="0">
                <a:latin typeface="MetaPlusNormal-Roman"/>
              </a:rPr>
              <a:t>Architecture Capability Framework </a:t>
            </a:r>
            <a:r>
              <a:rPr lang="en-ZA" dirty="0" smtClean="0">
                <a:latin typeface="MetaPlusNormal-Roman"/>
              </a:rPr>
              <a:t>Contents:</a:t>
            </a:r>
            <a:endParaRPr lang="en-ZA" dirty="0"/>
          </a:p>
        </p:txBody>
      </p:sp>
    </p:spTree>
    <p:extLst>
      <p:ext uri="{BB962C8B-B14F-4D97-AF65-F5344CB8AC3E}">
        <p14:creationId xmlns:p14="http://schemas.microsoft.com/office/powerpoint/2010/main" val="1852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Architecture Capability Framework</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84</a:t>
            </a:fld>
            <a:endParaRPr lang="en-US" dirty="0"/>
          </a:p>
        </p:txBody>
      </p:sp>
      <p:pic>
        <p:nvPicPr>
          <p:cNvPr id="5" name="Content Placeholder 4"/>
          <p:cNvPicPr>
            <a:picLocks noGrp="1" noChangeAspect="1"/>
          </p:cNvPicPr>
          <p:nvPr>
            <p:ph idx="1"/>
          </p:nvPr>
        </p:nvPicPr>
        <p:blipFill rotWithShape="1">
          <a:blip r:embed="rId2"/>
          <a:srcRect l="22591" t="22294" r="24151" b="12457"/>
          <a:stretch/>
        </p:blipFill>
        <p:spPr>
          <a:xfrm>
            <a:off x="162180" y="806360"/>
            <a:ext cx="8596668" cy="5921402"/>
          </a:xfrm>
          <a:prstGeom prst="rect">
            <a:avLst/>
          </a:prstGeom>
        </p:spPr>
      </p:pic>
    </p:spTree>
    <p:extLst>
      <p:ext uri="{BB962C8B-B14F-4D97-AF65-F5344CB8AC3E}">
        <p14:creationId xmlns:p14="http://schemas.microsoft.com/office/powerpoint/2010/main" val="327460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TOGAF Document Categorization Model</a:t>
            </a:r>
          </a:p>
        </p:txBody>
      </p:sp>
      <p:pic>
        <p:nvPicPr>
          <p:cNvPr id="5" name="Content Placeholder 4"/>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17000"/>
                    </a14:imgEffect>
                  </a14:imgLayer>
                </a14:imgProps>
              </a:ext>
            </a:extLst>
          </a:blip>
          <a:srcRect l="42507" t="20589" r="18708" b="25355"/>
          <a:stretch/>
        </p:blipFill>
        <p:spPr>
          <a:xfrm>
            <a:off x="1205948" y="1235519"/>
            <a:ext cx="6957391" cy="5451688"/>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272316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Version Management</a:t>
            </a:r>
            <a:endParaRPr lang="en-ZA"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78325106"/>
              </p:ext>
            </p:extLst>
          </p:nvPr>
        </p:nvGraphicFramePr>
        <p:xfrm>
          <a:off x="162180" y="1097569"/>
          <a:ext cx="9636125" cy="5491480"/>
        </p:xfrm>
        <a:graphic>
          <a:graphicData uri="http://schemas.openxmlformats.org/drawingml/2006/table">
            <a:tbl>
              <a:tblPr firstRow="1" bandRow="1">
                <a:tableStyleId>{912C8C85-51F0-491E-9774-3900AFEF0FD7}</a:tableStyleId>
              </a:tblPr>
              <a:tblGrid>
                <a:gridCol w="1927225"/>
                <a:gridCol w="1927225"/>
                <a:gridCol w="1907652"/>
                <a:gridCol w="1223493"/>
                <a:gridCol w="2650530"/>
              </a:tblGrid>
              <a:tr h="370840">
                <a:tc>
                  <a:txBody>
                    <a:bodyPr/>
                    <a:lstStyle/>
                    <a:p>
                      <a:r>
                        <a:rPr lang="en-ZA" sz="1600" u="none" strike="noStrike" kern="1200" baseline="0" dirty="0" smtClean="0"/>
                        <a:t>Phase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tcPr>
                </a:tc>
                <a:tc>
                  <a:txBody>
                    <a:bodyPr/>
                    <a:lstStyle/>
                    <a:p>
                      <a:r>
                        <a:rPr lang="en-ZA" sz="1600" u="none" strike="noStrike" kern="1200" baseline="0" dirty="0" smtClean="0"/>
                        <a:t>Deliverable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tcPr>
                </a:tc>
                <a:tc>
                  <a:txBody>
                    <a:bodyPr/>
                    <a:lstStyle/>
                    <a:p>
                      <a:r>
                        <a:rPr lang="en-ZA" sz="1600" u="none" strike="noStrike" kern="1200" baseline="0" dirty="0" smtClean="0"/>
                        <a:t>Content</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tcPr>
                </a:tc>
                <a:tc>
                  <a:txBody>
                    <a:bodyPr/>
                    <a:lstStyle/>
                    <a:p>
                      <a:pPr algn="ctr"/>
                      <a:r>
                        <a:rPr lang="en-ZA" sz="1600" u="none" strike="noStrike" kern="1200" baseline="0" dirty="0" smtClean="0"/>
                        <a:t>Version</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tcPr>
                </a:tc>
                <a:tc>
                  <a:txBody>
                    <a:bodyPr/>
                    <a:lstStyle/>
                    <a:p>
                      <a:r>
                        <a:rPr lang="en-ZA" sz="1600" u="none" strike="noStrike" kern="1200" baseline="0" dirty="0" smtClean="0"/>
                        <a:t>Description</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tcPr>
                </a:tc>
              </a:tr>
              <a:tr h="370840">
                <a:tc rowSpan="4">
                  <a:txBody>
                    <a:bodyPr/>
                    <a:lstStyle/>
                    <a:p>
                      <a:r>
                        <a:rPr lang="en-ZA" sz="1600" dirty="0" smtClean="0"/>
                        <a:t>A: Architecture</a:t>
                      </a:r>
                    </a:p>
                    <a:p>
                      <a:r>
                        <a:rPr lang="en-ZA" sz="1600" dirty="0" smtClean="0"/>
                        <a:t>Vision</a:t>
                      </a:r>
                      <a:endParaRPr lang="en-ZA" sz="1600" dirty="0"/>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rowSpan="4">
                  <a:txBody>
                    <a:bodyPr/>
                    <a:lstStyle/>
                    <a:p>
                      <a:r>
                        <a:rPr lang="en-ZA" sz="1600" u="none" strike="noStrike" kern="1200" baseline="0" dirty="0" smtClean="0"/>
                        <a:t>Architecture</a:t>
                      </a:r>
                    </a:p>
                    <a:p>
                      <a:r>
                        <a:rPr lang="en-ZA" sz="1600" u="none" strike="noStrike" kern="1200" baseline="0" dirty="0" smtClean="0"/>
                        <a:t>Vision</a:t>
                      </a:r>
                      <a:endParaRPr lang="en-ZA" sz="1600" dirty="0"/>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r>
                        <a:rPr lang="en-ZA" sz="1600" u="none" strike="noStrike" kern="1200" baseline="0" dirty="0" smtClean="0"/>
                        <a:t>Business</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pPr algn="ctr"/>
                      <a:r>
                        <a:rPr lang="en-ZA" sz="1600" u="none" strike="noStrike" kern="1200" baseline="0" dirty="0" smtClean="0"/>
                        <a:t>0.1</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rowSpan="4">
                  <a:txBody>
                    <a:bodyPr/>
                    <a:lstStyle/>
                    <a:p>
                      <a:r>
                        <a:rPr lang="en-ZA" sz="1600" u="none" strike="noStrike" kern="1200" baseline="0" dirty="0" smtClean="0"/>
                        <a:t>Version 0.1 indicates that a high-level outline of the</a:t>
                      </a:r>
                    </a:p>
                    <a:p>
                      <a:r>
                        <a:rPr lang="en-ZA" sz="1600" u="none" strike="noStrike" kern="1200" baseline="0" dirty="0" smtClean="0"/>
                        <a:t>architecture is in place.</a:t>
                      </a:r>
                      <a:endParaRPr lang="en-ZA" sz="1600" dirty="0"/>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r>
              <a:tr h="370840">
                <a:tc vMerge="1">
                  <a:txBody>
                    <a:bodyPr/>
                    <a:lstStyle/>
                    <a:p>
                      <a:endParaRPr lang="en-ZA" dirty="0"/>
                    </a:p>
                  </a:txBody>
                  <a:tcPr/>
                </a:tc>
                <a:tc vMerge="1">
                  <a:txBody>
                    <a:bodyPr/>
                    <a:lstStyle/>
                    <a:p>
                      <a:endParaRPr lang="en-ZA" dirty="0"/>
                    </a:p>
                  </a:txBody>
                  <a:tcPr/>
                </a:tc>
                <a:tc>
                  <a:txBody>
                    <a:bodyPr/>
                    <a:lstStyle/>
                    <a:p>
                      <a:r>
                        <a:rPr lang="en-ZA" sz="1600" u="none" strike="noStrike" kern="1200" baseline="0" dirty="0" smtClean="0"/>
                        <a:t>Data</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pPr algn="ctr"/>
                      <a:r>
                        <a:rPr lang="en-ZA" sz="1600" u="none" strike="noStrike" kern="1200" baseline="0" dirty="0" smtClean="0"/>
                        <a:t>0.1</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vMerge="1">
                  <a:txBody>
                    <a:bodyPr/>
                    <a:lstStyle/>
                    <a:p>
                      <a:endParaRPr lang="en-ZA" dirty="0"/>
                    </a:p>
                  </a:txBody>
                  <a:tcPr/>
                </a:tc>
              </a:tr>
              <a:tr h="370840">
                <a:tc vMerge="1">
                  <a:txBody>
                    <a:bodyPr/>
                    <a:lstStyle/>
                    <a:p>
                      <a:endParaRPr lang="en-ZA" dirty="0"/>
                    </a:p>
                  </a:txBody>
                  <a:tcPr/>
                </a:tc>
                <a:tc vMerge="1">
                  <a:txBody>
                    <a:bodyPr/>
                    <a:lstStyle/>
                    <a:p>
                      <a:endParaRPr lang="en-ZA" dirty="0"/>
                    </a:p>
                  </a:txBody>
                  <a:tcPr/>
                </a:tc>
                <a:tc>
                  <a:txBody>
                    <a:bodyPr/>
                    <a:lstStyle/>
                    <a:p>
                      <a:r>
                        <a:rPr lang="en-ZA" sz="1600" u="none" strike="noStrike" kern="1200" baseline="0" dirty="0" smtClean="0"/>
                        <a:t>Application</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pPr algn="ctr"/>
                      <a:r>
                        <a:rPr lang="en-ZA" sz="1600" u="none" strike="noStrike" kern="1200" baseline="0" dirty="0" smtClean="0"/>
                        <a:t>0.1</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vMerge="1">
                  <a:txBody>
                    <a:bodyPr/>
                    <a:lstStyle/>
                    <a:p>
                      <a:endParaRPr lang="en-ZA" dirty="0"/>
                    </a:p>
                  </a:txBody>
                  <a:tcPr/>
                </a:tc>
              </a:tr>
              <a:tr h="370840">
                <a:tc vMerge="1">
                  <a:txBody>
                    <a:bodyPr/>
                    <a:lstStyle/>
                    <a:p>
                      <a:endParaRPr lang="en-ZA" dirty="0"/>
                    </a:p>
                  </a:txBody>
                  <a:tcPr/>
                </a:tc>
                <a:tc vMerge="1">
                  <a:txBody>
                    <a:bodyPr/>
                    <a:lstStyle/>
                    <a:p>
                      <a:endParaRPr lang="en-ZA" dirty="0"/>
                    </a:p>
                  </a:txBody>
                  <a:tcPr/>
                </a:tc>
                <a:tc>
                  <a:txBody>
                    <a:bodyPr/>
                    <a:lstStyle/>
                    <a:p>
                      <a:r>
                        <a:rPr lang="en-ZA" sz="1600" u="none" strike="noStrike" kern="1200" baseline="0" dirty="0" smtClean="0"/>
                        <a:t>Technology</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pPr algn="ctr"/>
                      <a:r>
                        <a:rPr lang="en-ZA" sz="1600" u="none" strike="noStrike" kern="1200" baseline="0" dirty="0" smtClean="0"/>
                        <a:t>0.1</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vMerge="1">
                  <a:txBody>
                    <a:bodyPr/>
                    <a:lstStyle/>
                    <a:p>
                      <a:endParaRPr lang="en-ZA" dirty="0"/>
                    </a:p>
                  </a:txBody>
                  <a:tcPr/>
                </a:tc>
              </a:tr>
              <a:tr h="370840">
                <a:tc>
                  <a:txBody>
                    <a:bodyPr/>
                    <a:lstStyle/>
                    <a:p>
                      <a:r>
                        <a:rPr lang="en-ZA" sz="1600" u="none" strike="noStrike" kern="1200" baseline="0" dirty="0" smtClean="0"/>
                        <a:t>B: Business</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r>
                        <a:rPr lang="en-ZA" sz="1600" u="none" strike="noStrike" kern="1200" baseline="0" dirty="0" smtClean="0"/>
                        <a:t>Architecture</a:t>
                      </a:r>
                    </a:p>
                    <a:p>
                      <a:r>
                        <a:rPr lang="en-ZA" sz="1600" u="none" strike="noStrike" kern="1200" baseline="0" dirty="0" smtClean="0"/>
                        <a:t>Definition</a:t>
                      </a:r>
                    </a:p>
                    <a:p>
                      <a:r>
                        <a:rPr lang="en-ZA" sz="1600" u="none" strike="noStrike" kern="1200" baseline="0" dirty="0" smtClean="0"/>
                        <a:t>Document</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r>
                        <a:rPr lang="en-ZA" sz="1600" u="none" strike="noStrike" kern="1200" baseline="0" dirty="0" smtClean="0"/>
                        <a:t>Business</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pPr algn="ctr"/>
                      <a:r>
                        <a:rPr lang="en-ZA" sz="1600" dirty="0" smtClean="0"/>
                        <a:t>1.0</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rowSpan="4">
                  <a:txBody>
                    <a:bodyPr/>
                    <a:lstStyle/>
                    <a:p>
                      <a:r>
                        <a:rPr lang="en-ZA" sz="1600" u="none" strike="noStrike" kern="1200" baseline="0" dirty="0" smtClean="0"/>
                        <a:t>Version 1.0 indicates</a:t>
                      </a:r>
                    </a:p>
                    <a:p>
                      <a:r>
                        <a:rPr lang="en-ZA" sz="1600" u="none" strike="noStrike" kern="1200" baseline="0" dirty="0" smtClean="0"/>
                        <a:t>a formally reviewed,</a:t>
                      </a:r>
                    </a:p>
                    <a:p>
                      <a:r>
                        <a:rPr lang="en-ZA" sz="1600" u="none" strike="noStrike" kern="1200" baseline="0" dirty="0" smtClean="0"/>
                        <a:t>detailed architecture.</a:t>
                      </a:r>
                      <a:endParaRPr lang="en-ZA" sz="1600" dirty="0"/>
                    </a:p>
                  </a:txBody>
                  <a:tcPr anchor="ct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r>
              <a:tr h="370840">
                <a:tc rowSpan="2">
                  <a:txBody>
                    <a:bodyPr/>
                    <a:lstStyle/>
                    <a:p>
                      <a:r>
                        <a:rPr lang="en-ZA" sz="1600" u="none" strike="noStrike" kern="1200" baseline="0" dirty="0" smtClean="0"/>
                        <a:t>C: Information</a:t>
                      </a:r>
                    </a:p>
                    <a:p>
                      <a:r>
                        <a:rPr lang="en-ZA" sz="1600" u="none" strike="noStrike" kern="1200" baseline="0" dirty="0" smtClean="0"/>
                        <a:t>Systems</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rowSpan="2">
                  <a:txBody>
                    <a:bodyPr/>
                    <a:lstStyle/>
                    <a:p>
                      <a:r>
                        <a:rPr lang="en-ZA" sz="1600" u="none" strike="noStrike" kern="1200" baseline="0" dirty="0" smtClean="0"/>
                        <a:t>Architecture</a:t>
                      </a:r>
                    </a:p>
                    <a:p>
                      <a:r>
                        <a:rPr lang="en-ZA" sz="1600" u="none" strike="noStrike" kern="1200" baseline="0" dirty="0" smtClean="0"/>
                        <a:t>Definition</a:t>
                      </a:r>
                    </a:p>
                    <a:p>
                      <a:r>
                        <a:rPr lang="en-ZA" sz="1600" u="none" strike="noStrike" kern="1200" baseline="0" dirty="0" smtClean="0"/>
                        <a:t>Document</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r>
                        <a:rPr lang="en-ZA" sz="1600" dirty="0" smtClean="0"/>
                        <a:t>Data</a:t>
                      </a:r>
                    </a:p>
                    <a:p>
                      <a:r>
                        <a:rPr lang="en-ZA" sz="160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ZA" sz="1600" dirty="0" smtClean="0"/>
                        <a:t>1.0</a:t>
                      </a: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vMerge="1">
                  <a:txBody>
                    <a:bodyPr/>
                    <a:lstStyle/>
                    <a:p>
                      <a:endParaRPr lang="en-ZA" dirty="0"/>
                    </a:p>
                  </a:txBody>
                  <a:tcPr/>
                </a:tc>
              </a:tr>
              <a:tr h="370840">
                <a:tc vMerge="1">
                  <a:txBody>
                    <a:bodyPr/>
                    <a:lstStyle/>
                    <a:p>
                      <a:endParaRPr lang="en-ZA" dirty="0"/>
                    </a:p>
                  </a:txBody>
                  <a:tcPr/>
                </a:tc>
                <a:tc vMerge="1">
                  <a:txBody>
                    <a:bodyPr/>
                    <a:lstStyle/>
                    <a:p>
                      <a:endParaRPr lang="en-ZA" dirty="0"/>
                    </a:p>
                  </a:txBody>
                  <a:tcPr/>
                </a:tc>
                <a:tc>
                  <a:txBody>
                    <a:bodyPr/>
                    <a:lstStyle/>
                    <a:p>
                      <a:r>
                        <a:rPr lang="en-ZA" sz="1600" u="none" strike="noStrike" kern="1200" baseline="0" dirty="0" smtClean="0"/>
                        <a:t>Application</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ZA" sz="1600" dirty="0" smtClean="0"/>
                        <a:t>1.0</a:t>
                      </a: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vMerge="1">
                  <a:txBody>
                    <a:bodyPr/>
                    <a:lstStyle/>
                    <a:p>
                      <a:endParaRPr lang="en-ZA" dirty="0"/>
                    </a:p>
                  </a:txBody>
                  <a:tcPr/>
                </a:tc>
              </a:tr>
              <a:tr h="370840">
                <a:tc>
                  <a:txBody>
                    <a:bodyPr/>
                    <a:lstStyle/>
                    <a:p>
                      <a:r>
                        <a:rPr lang="en-ZA" sz="1600" u="none" strike="noStrike" kern="1200" baseline="0" dirty="0" smtClean="0"/>
                        <a:t>D: Technology</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r>
                        <a:rPr lang="en-ZA" sz="1600" u="none" strike="noStrike" kern="1200" baseline="0" dirty="0" smtClean="0"/>
                        <a:t>Architecture</a:t>
                      </a:r>
                    </a:p>
                    <a:p>
                      <a:r>
                        <a:rPr lang="en-ZA" sz="1600" u="none" strike="noStrike" kern="1200" baseline="0" dirty="0" smtClean="0"/>
                        <a:t>Definition</a:t>
                      </a:r>
                    </a:p>
                    <a:p>
                      <a:r>
                        <a:rPr lang="en-ZA" sz="1600" u="none" strike="noStrike" kern="1200" baseline="0" dirty="0" smtClean="0"/>
                        <a:t>Document</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r>
                        <a:rPr lang="en-ZA" sz="1600" u="none" strike="noStrike" kern="1200" baseline="0" dirty="0" smtClean="0"/>
                        <a:t>Technology</a:t>
                      </a:r>
                    </a:p>
                    <a:p>
                      <a:r>
                        <a:rPr lang="en-ZA" sz="1600" u="none" strike="noStrike" kern="1200" baseline="0" dirty="0" smtClean="0"/>
                        <a:t>Architecture</a:t>
                      </a:r>
                      <a:endParaRPr lang="en-ZA" sz="1600" dirty="0"/>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ZA" sz="1600" dirty="0" smtClean="0"/>
                        <a:t>1.0</a:t>
                      </a:r>
                    </a:p>
                  </a:txBody>
                  <a:tcPr>
                    <a:lnL w="28575" cap="flat" cmpd="sng" algn="ctr">
                      <a:solidFill>
                        <a:schemeClr val="accent6"/>
                      </a:solidFill>
                      <a:prstDash val="solid"/>
                      <a:round/>
                      <a:headEnd type="none" w="med" len="med"/>
                      <a:tailEnd type="none" w="med" len="med"/>
                    </a:lnL>
                    <a:lnR w="28575" cap="flat" cmpd="sng" algn="ctr">
                      <a:solidFill>
                        <a:schemeClr val="accent6"/>
                      </a:solidFill>
                      <a:prstDash val="solid"/>
                      <a:round/>
                      <a:headEnd type="none" w="med" len="med"/>
                      <a:tailEnd type="none" w="med" len="med"/>
                    </a:lnR>
                    <a:lnT w="28575" cap="flat" cmpd="sng" algn="ctr">
                      <a:solidFill>
                        <a:schemeClr val="accent6"/>
                      </a:solidFill>
                      <a:prstDash val="solid"/>
                      <a:round/>
                      <a:headEnd type="none" w="med" len="med"/>
                      <a:tailEnd type="none" w="med" len="med"/>
                    </a:lnT>
                    <a:lnB w="28575" cap="flat" cmpd="sng" algn="ctr">
                      <a:solidFill>
                        <a:schemeClr val="accent6"/>
                      </a:solidFill>
                      <a:prstDash val="solid"/>
                      <a:round/>
                      <a:headEnd type="none" w="med" len="med"/>
                      <a:tailEnd type="none" w="med" len="med"/>
                    </a:lnB>
                    <a:solidFill>
                      <a:schemeClr val="bg1"/>
                    </a:solidFill>
                  </a:tcPr>
                </a:tc>
                <a:tc vMerge="1">
                  <a:txBody>
                    <a:bodyPr/>
                    <a:lstStyle/>
                    <a:p>
                      <a:endParaRPr lang="en-ZA" dirty="0"/>
                    </a:p>
                  </a:txBody>
                  <a:tcPr/>
                </a:tc>
              </a:tr>
            </a:tbl>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86</a:t>
            </a:fld>
            <a:endParaRPr lang="en-US" dirty="0"/>
          </a:p>
        </p:txBody>
      </p:sp>
    </p:spTree>
    <p:extLst>
      <p:ext uri="{BB962C8B-B14F-4D97-AF65-F5344CB8AC3E}">
        <p14:creationId xmlns:p14="http://schemas.microsoft.com/office/powerpoint/2010/main" val="1812037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Stakeholder Management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87</a:t>
            </a:fld>
            <a:endParaRPr lang="en-US" dirty="0"/>
          </a:p>
        </p:txBody>
      </p:sp>
      <p:sp>
        <p:nvSpPr>
          <p:cNvPr id="5" name="Rectangle 4"/>
          <p:cNvSpPr/>
          <p:nvPr/>
        </p:nvSpPr>
        <p:spPr>
          <a:xfrm>
            <a:off x="162180" y="922474"/>
            <a:ext cx="9636359" cy="369332"/>
          </a:xfrm>
          <a:prstGeom prst="rect">
            <a:avLst/>
          </a:prstGeom>
        </p:spPr>
        <p:txBody>
          <a:bodyPr wrap="square">
            <a:spAutoFit/>
          </a:bodyPr>
          <a:lstStyle/>
          <a:p>
            <a:r>
              <a:rPr lang="en-ZA" i="1" dirty="0" smtClean="0">
                <a:solidFill>
                  <a:schemeClr val="bg1">
                    <a:lumMod val="65000"/>
                  </a:schemeClr>
                </a:solidFill>
                <a:latin typeface="Arial" panose="020B0604020202020204" pitchFamily="34" charset="0"/>
              </a:rPr>
              <a:t>“helps </a:t>
            </a:r>
            <a:r>
              <a:rPr lang="en-ZA" i="1" dirty="0">
                <a:solidFill>
                  <a:schemeClr val="bg1">
                    <a:lumMod val="65000"/>
                  </a:schemeClr>
                </a:solidFill>
                <a:latin typeface="Arial" panose="020B0604020202020204" pitchFamily="34" charset="0"/>
              </a:rPr>
              <a:t>them ensure that their projects succeed where others </a:t>
            </a:r>
            <a:r>
              <a:rPr lang="en-ZA" i="1" dirty="0" smtClean="0">
                <a:solidFill>
                  <a:schemeClr val="bg1">
                    <a:lumMod val="65000"/>
                  </a:schemeClr>
                </a:solidFill>
                <a:latin typeface="Arial" panose="020B0604020202020204" pitchFamily="34" charset="0"/>
              </a:rPr>
              <a:t>fail by managing Stakeholders.”</a:t>
            </a:r>
            <a:endParaRPr lang="en-ZA" i="1" dirty="0">
              <a:solidFill>
                <a:schemeClr val="bg1">
                  <a:lumMod val="65000"/>
                </a:schemeClr>
              </a:solidFill>
            </a:endParaRPr>
          </a:p>
        </p:txBody>
      </p:sp>
      <p:grpSp>
        <p:nvGrpSpPr>
          <p:cNvPr id="8" name="Group 7"/>
          <p:cNvGrpSpPr/>
          <p:nvPr/>
        </p:nvGrpSpPr>
        <p:grpSpPr>
          <a:xfrm>
            <a:off x="162180" y="1642671"/>
            <a:ext cx="9506293" cy="1022475"/>
            <a:chOff x="162180" y="1466760"/>
            <a:chExt cx="9506293" cy="1022475"/>
          </a:xfrm>
        </p:grpSpPr>
        <p:sp>
          <p:nvSpPr>
            <p:cNvPr id="6" name="Rectangle 5"/>
            <p:cNvSpPr/>
            <p:nvPr/>
          </p:nvSpPr>
          <p:spPr>
            <a:xfrm>
              <a:off x="162180" y="1466760"/>
              <a:ext cx="3557384" cy="369332"/>
            </a:xfrm>
            <a:prstGeom prst="rect">
              <a:avLst/>
            </a:prstGeom>
          </p:spPr>
          <p:txBody>
            <a:bodyPr wrap="none">
              <a:spAutoFit/>
            </a:bodyPr>
            <a:lstStyle/>
            <a:p>
              <a:r>
                <a:rPr lang="en-ZA" b="1" dirty="0">
                  <a:solidFill>
                    <a:srgbClr val="D54E28"/>
                  </a:solidFill>
                  <a:latin typeface="Arial" panose="020B0604020202020204" pitchFamily="34" charset="0"/>
                </a:rPr>
                <a:t>Classify Stakeholder Positions</a:t>
              </a:r>
              <a:endParaRPr lang="en-ZA" b="1" i="0" dirty="0">
                <a:solidFill>
                  <a:srgbClr val="D54E28"/>
                </a:solidFill>
                <a:effectLst/>
                <a:latin typeface="Arial" panose="020B0604020202020204" pitchFamily="34" charset="0"/>
              </a:endParaRPr>
            </a:p>
          </p:txBody>
        </p:sp>
        <p:pic>
          <p:nvPicPr>
            <p:cNvPr id="7" name="Picture 6"/>
            <p:cNvPicPr>
              <a:picLocks noChangeAspect="1"/>
            </p:cNvPicPr>
            <p:nvPr/>
          </p:nvPicPr>
          <p:blipFill rotWithShape="1">
            <a:blip r:embed="rId2"/>
            <a:srcRect l="19893" t="52927" r="8043" b="38144"/>
            <a:stretch/>
          </p:blipFill>
          <p:spPr>
            <a:xfrm>
              <a:off x="292245" y="1836092"/>
              <a:ext cx="9376228" cy="653143"/>
            </a:xfrm>
            <a:prstGeom prst="rect">
              <a:avLst/>
            </a:prstGeom>
          </p:spPr>
        </p:pic>
      </p:grpSp>
      <p:grpSp>
        <p:nvGrpSpPr>
          <p:cNvPr id="27" name="Group 26"/>
          <p:cNvGrpSpPr/>
          <p:nvPr/>
        </p:nvGrpSpPr>
        <p:grpSpPr>
          <a:xfrm>
            <a:off x="162180" y="3138204"/>
            <a:ext cx="6703076" cy="3450844"/>
            <a:chOff x="162180" y="3138204"/>
            <a:chExt cx="6703076" cy="3450844"/>
          </a:xfrm>
        </p:grpSpPr>
        <p:sp>
          <p:nvSpPr>
            <p:cNvPr id="9" name="Rectangle 8"/>
            <p:cNvSpPr/>
            <p:nvPr/>
          </p:nvSpPr>
          <p:spPr>
            <a:xfrm>
              <a:off x="162180" y="3138204"/>
              <a:ext cx="5305683" cy="369332"/>
            </a:xfrm>
            <a:prstGeom prst="rect">
              <a:avLst/>
            </a:prstGeom>
          </p:spPr>
          <p:txBody>
            <a:bodyPr wrap="none">
              <a:spAutoFit/>
            </a:bodyPr>
            <a:lstStyle/>
            <a:p>
              <a:r>
                <a:rPr lang="en-ZA" b="1" dirty="0">
                  <a:solidFill>
                    <a:srgbClr val="D54E28"/>
                  </a:solidFill>
                  <a:latin typeface="Arial" panose="020B0604020202020204" pitchFamily="34" charset="0"/>
                </a:rPr>
                <a:t>Determine Stakeholder Management Approach</a:t>
              </a:r>
            </a:p>
          </p:txBody>
        </p:sp>
        <p:grpSp>
          <p:nvGrpSpPr>
            <p:cNvPr id="25" name="Group 24"/>
            <p:cNvGrpSpPr/>
            <p:nvPr/>
          </p:nvGrpSpPr>
          <p:grpSpPr>
            <a:xfrm>
              <a:off x="2459607" y="3656241"/>
              <a:ext cx="4405649" cy="2932807"/>
              <a:chOff x="5867903" y="3327043"/>
              <a:chExt cx="4001812" cy="2567682"/>
            </a:xfrm>
          </p:grpSpPr>
          <p:sp>
            <p:nvSpPr>
              <p:cNvPr id="11" name="Rectangle 10"/>
              <p:cNvSpPr/>
              <p:nvPr/>
            </p:nvSpPr>
            <p:spPr>
              <a:xfrm>
                <a:off x="6850743" y="3327044"/>
                <a:ext cx="1509486" cy="98369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ZA" sz="1600" dirty="0" smtClean="0"/>
                  <a:t>C</a:t>
                </a:r>
              </a:p>
              <a:p>
                <a:pPr algn="ctr"/>
                <a:r>
                  <a:rPr lang="en-ZA" sz="1600" dirty="0" smtClean="0"/>
                  <a:t>Keep Satisfied</a:t>
                </a:r>
                <a:endParaRPr lang="en-ZA" sz="1600" dirty="0"/>
              </a:p>
            </p:txBody>
          </p:sp>
          <p:sp>
            <p:nvSpPr>
              <p:cNvPr id="12" name="Rectangle 11"/>
              <p:cNvSpPr/>
              <p:nvPr/>
            </p:nvSpPr>
            <p:spPr>
              <a:xfrm>
                <a:off x="8360229" y="3327043"/>
                <a:ext cx="1509486" cy="9836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ZA" sz="1600" dirty="0" smtClean="0"/>
                  <a:t>D</a:t>
                </a:r>
              </a:p>
              <a:p>
                <a:pPr algn="ctr"/>
                <a:r>
                  <a:rPr lang="en-ZA" sz="1600" dirty="0" smtClean="0"/>
                  <a:t>Key Players</a:t>
                </a:r>
                <a:endParaRPr lang="en-ZA" sz="1600" dirty="0"/>
              </a:p>
            </p:txBody>
          </p:sp>
          <p:sp>
            <p:nvSpPr>
              <p:cNvPr id="13" name="Rectangle 12"/>
              <p:cNvSpPr/>
              <p:nvPr/>
            </p:nvSpPr>
            <p:spPr>
              <a:xfrm>
                <a:off x="8360229" y="4310742"/>
                <a:ext cx="1509486" cy="98369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ZA" sz="1550" dirty="0" smtClean="0"/>
                  <a:t>B</a:t>
                </a:r>
              </a:p>
              <a:p>
                <a:pPr algn="ctr"/>
                <a:r>
                  <a:rPr lang="en-ZA" sz="1550" dirty="0" smtClean="0"/>
                  <a:t>Keep Informed</a:t>
                </a:r>
                <a:endParaRPr lang="en-ZA" sz="1550" dirty="0"/>
              </a:p>
            </p:txBody>
          </p:sp>
          <p:sp>
            <p:nvSpPr>
              <p:cNvPr id="14" name="Rectangle 13"/>
              <p:cNvSpPr/>
              <p:nvPr/>
            </p:nvSpPr>
            <p:spPr>
              <a:xfrm>
                <a:off x="6850743" y="4310742"/>
                <a:ext cx="1509486" cy="98369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ZA" sz="1600" dirty="0" smtClean="0"/>
                  <a:t>A</a:t>
                </a:r>
              </a:p>
              <a:p>
                <a:pPr algn="ctr"/>
                <a:r>
                  <a:rPr lang="en-ZA" sz="1600" dirty="0" smtClean="0"/>
                  <a:t>Minimal Effort</a:t>
                </a:r>
                <a:endParaRPr lang="en-ZA" sz="1600" dirty="0"/>
              </a:p>
            </p:txBody>
          </p:sp>
          <p:sp>
            <p:nvSpPr>
              <p:cNvPr id="15" name="TextBox 14"/>
              <p:cNvSpPr txBox="1"/>
              <p:nvPr/>
            </p:nvSpPr>
            <p:spPr>
              <a:xfrm>
                <a:off x="7317801" y="5294441"/>
                <a:ext cx="596638" cy="369332"/>
              </a:xfrm>
              <a:prstGeom prst="rect">
                <a:avLst/>
              </a:prstGeom>
              <a:noFill/>
            </p:spPr>
            <p:txBody>
              <a:bodyPr wrap="none" rtlCol="0">
                <a:spAutoFit/>
              </a:bodyPr>
              <a:lstStyle/>
              <a:p>
                <a:r>
                  <a:rPr lang="en-ZA" dirty="0" smtClean="0"/>
                  <a:t>Low</a:t>
                </a:r>
                <a:endParaRPr lang="en-ZA" dirty="0"/>
              </a:p>
            </p:txBody>
          </p:sp>
          <p:sp>
            <p:nvSpPr>
              <p:cNvPr id="20" name="TextBox 19"/>
              <p:cNvSpPr txBox="1"/>
              <p:nvPr/>
            </p:nvSpPr>
            <p:spPr>
              <a:xfrm>
                <a:off x="6206843" y="4617926"/>
                <a:ext cx="596638" cy="369332"/>
              </a:xfrm>
              <a:prstGeom prst="rect">
                <a:avLst/>
              </a:prstGeom>
              <a:noFill/>
            </p:spPr>
            <p:txBody>
              <a:bodyPr wrap="none" rtlCol="0">
                <a:spAutoFit/>
              </a:bodyPr>
              <a:lstStyle/>
              <a:p>
                <a:r>
                  <a:rPr lang="en-ZA" dirty="0" smtClean="0"/>
                  <a:t>Low</a:t>
                </a:r>
                <a:endParaRPr lang="en-ZA" dirty="0"/>
              </a:p>
            </p:txBody>
          </p:sp>
          <p:sp>
            <p:nvSpPr>
              <p:cNvPr id="21" name="TextBox 20"/>
              <p:cNvSpPr txBox="1"/>
              <p:nvPr/>
            </p:nvSpPr>
            <p:spPr>
              <a:xfrm>
                <a:off x="6206843" y="3634227"/>
                <a:ext cx="643125" cy="369332"/>
              </a:xfrm>
              <a:prstGeom prst="rect">
                <a:avLst/>
              </a:prstGeom>
              <a:noFill/>
            </p:spPr>
            <p:txBody>
              <a:bodyPr wrap="none" rtlCol="0">
                <a:spAutoFit/>
              </a:bodyPr>
              <a:lstStyle/>
              <a:p>
                <a:r>
                  <a:rPr lang="en-ZA" dirty="0" smtClean="0"/>
                  <a:t>High</a:t>
                </a:r>
                <a:endParaRPr lang="en-ZA" dirty="0"/>
              </a:p>
            </p:txBody>
          </p:sp>
          <p:sp>
            <p:nvSpPr>
              <p:cNvPr id="22" name="TextBox 21"/>
              <p:cNvSpPr txBox="1"/>
              <p:nvPr/>
            </p:nvSpPr>
            <p:spPr>
              <a:xfrm>
                <a:off x="8793409" y="5294441"/>
                <a:ext cx="643125" cy="369332"/>
              </a:xfrm>
              <a:prstGeom prst="rect">
                <a:avLst/>
              </a:prstGeom>
              <a:noFill/>
            </p:spPr>
            <p:txBody>
              <a:bodyPr wrap="none" rtlCol="0">
                <a:spAutoFit/>
              </a:bodyPr>
              <a:lstStyle/>
              <a:p>
                <a:r>
                  <a:rPr lang="en-ZA" dirty="0" smtClean="0"/>
                  <a:t>High</a:t>
                </a:r>
                <a:endParaRPr lang="en-ZA" dirty="0"/>
              </a:p>
            </p:txBody>
          </p:sp>
          <p:sp>
            <p:nvSpPr>
              <p:cNvPr id="23" name="TextBox 22"/>
              <p:cNvSpPr txBox="1"/>
              <p:nvPr/>
            </p:nvSpPr>
            <p:spPr>
              <a:xfrm>
                <a:off x="7441002" y="5556171"/>
                <a:ext cx="1806905" cy="338554"/>
              </a:xfrm>
              <a:prstGeom prst="rect">
                <a:avLst/>
              </a:prstGeom>
              <a:noFill/>
            </p:spPr>
            <p:txBody>
              <a:bodyPr wrap="none" rtlCol="0">
                <a:spAutoFit/>
              </a:bodyPr>
              <a:lstStyle/>
              <a:p>
                <a:r>
                  <a:rPr lang="en-ZA" sz="1600" b="1" dirty="0" smtClean="0"/>
                  <a:t>Level Of Interest</a:t>
                </a:r>
                <a:endParaRPr lang="en-ZA" sz="1600" b="1" dirty="0"/>
              </a:p>
            </p:txBody>
          </p:sp>
          <p:sp>
            <p:nvSpPr>
              <p:cNvPr id="24" name="TextBox 23"/>
              <p:cNvSpPr txBox="1"/>
              <p:nvPr/>
            </p:nvSpPr>
            <p:spPr>
              <a:xfrm rot="16200000">
                <a:off x="5648291" y="4141464"/>
                <a:ext cx="777777" cy="338554"/>
              </a:xfrm>
              <a:prstGeom prst="rect">
                <a:avLst/>
              </a:prstGeom>
              <a:noFill/>
            </p:spPr>
            <p:txBody>
              <a:bodyPr wrap="none" rtlCol="0">
                <a:spAutoFit/>
              </a:bodyPr>
              <a:lstStyle/>
              <a:p>
                <a:r>
                  <a:rPr lang="en-ZA" sz="1600" b="1" dirty="0" smtClean="0"/>
                  <a:t>Power</a:t>
                </a:r>
                <a:endParaRPr lang="en-ZA" sz="1600" b="1" dirty="0"/>
              </a:p>
            </p:txBody>
          </p:sp>
        </p:grpSp>
      </p:grpSp>
    </p:spTree>
    <p:extLst>
      <p:ext uri="{BB962C8B-B14F-4D97-AF65-F5344CB8AC3E}">
        <p14:creationId xmlns:p14="http://schemas.microsoft.com/office/powerpoint/2010/main" val="324897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Gap Analysis</a:t>
            </a:r>
          </a:p>
        </p:txBody>
      </p:sp>
      <p:sp>
        <p:nvSpPr>
          <p:cNvPr id="3" name="Content Placeholder 2"/>
          <p:cNvSpPr>
            <a:spLocks noGrp="1"/>
          </p:cNvSpPr>
          <p:nvPr>
            <p:ph idx="1"/>
          </p:nvPr>
        </p:nvSpPr>
        <p:spPr/>
        <p:txBody>
          <a:bodyPr/>
          <a:lstStyle/>
          <a:p>
            <a:r>
              <a:rPr lang="en-ZA" dirty="0"/>
              <a:t>Draw up a matrix with all the Architecture Building Blocks (ABBs) of the Baseline Architecture on the vertical axis, and all the ABBs of the Target Architecture on the horizontal axis.</a:t>
            </a:r>
          </a:p>
          <a:p>
            <a:r>
              <a:rPr lang="en-ZA" dirty="0"/>
              <a:t>Add to the Baseline Architecture axis a final row </a:t>
            </a:r>
            <a:r>
              <a:rPr lang="en-ZA" dirty="0" err="1"/>
              <a:t>labeled</a:t>
            </a:r>
            <a:r>
              <a:rPr lang="en-ZA" dirty="0"/>
              <a:t> "New", and to the Target Architecture axis a final column </a:t>
            </a:r>
            <a:r>
              <a:rPr lang="en-ZA" dirty="0" err="1"/>
              <a:t>labeled</a:t>
            </a:r>
            <a:r>
              <a:rPr lang="en-ZA" dirty="0"/>
              <a:t> "Eliminated".</a:t>
            </a:r>
          </a:p>
          <a:p>
            <a:r>
              <a:rPr lang="en-ZA" dirty="0"/>
              <a:t>Where an ABB is available in both the Baseline and Target Architectures, record this with "Included" at the intersecting cell.</a:t>
            </a:r>
          </a:p>
          <a:p>
            <a:r>
              <a:rPr lang="en-ZA" dirty="0"/>
              <a:t>Where an ABB from the Baseline Architecture is missing in the Target Architecture, each must be reviewed. If it was correctly eliminated, mark it as such in the appropriate "Eliminated" cell. If it was not, an accidental omission in the Target Architecture has been uncovered that must be addressed by reinstating the ABB in the next iteration of the architecture design - mark it as such in the appropriate "Eliminated" cell.</a:t>
            </a:r>
          </a:p>
          <a:p>
            <a:r>
              <a:rPr lang="en-ZA" dirty="0"/>
              <a:t>Where an ABB from the Target Architecture cannot be found in the Baseline Architecture, mark it at the intersection with the "New" row as a gap that needs to filled, either by developing or procuring the building block.</a:t>
            </a:r>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88</a:t>
            </a:fld>
            <a:endParaRPr lang="en-US" dirty="0"/>
          </a:p>
        </p:txBody>
      </p:sp>
      <p:sp>
        <p:nvSpPr>
          <p:cNvPr id="5" name="Rectangle 4"/>
          <p:cNvSpPr/>
          <p:nvPr/>
        </p:nvSpPr>
        <p:spPr>
          <a:xfrm>
            <a:off x="162180" y="922475"/>
            <a:ext cx="6537367" cy="369332"/>
          </a:xfrm>
          <a:prstGeom prst="rect">
            <a:avLst/>
          </a:prstGeom>
        </p:spPr>
        <p:txBody>
          <a:bodyPr wrap="none">
            <a:spAutoFit/>
          </a:bodyPr>
          <a:lstStyle/>
          <a:p>
            <a:r>
              <a:rPr lang="en-ZA" i="1" dirty="0" smtClean="0">
                <a:solidFill>
                  <a:schemeClr val="bg1">
                    <a:lumMod val="65000"/>
                  </a:schemeClr>
                </a:solidFill>
                <a:latin typeface="Arial" panose="020B0604020202020204" pitchFamily="34" charset="0"/>
              </a:rPr>
              <a:t>“It is used to </a:t>
            </a:r>
            <a:r>
              <a:rPr lang="en-ZA" i="1" dirty="0">
                <a:solidFill>
                  <a:schemeClr val="bg1">
                    <a:lumMod val="65000"/>
                  </a:schemeClr>
                </a:solidFill>
                <a:latin typeface="Arial" panose="020B0604020202020204" pitchFamily="34" charset="0"/>
              </a:rPr>
              <a:t>validate an architecture that is being developed</a:t>
            </a:r>
            <a:r>
              <a:rPr lang="en-ZA" i="1" dirty="0" smtClean="0">
                <a:solidFill>
                  <a:schemeClr val="bg1">
                    <a:lumMod val="65000"/>
                  </a:schemeClr>
                </a:solidFill>
                <a:latin typeface="Arial" panose="020B0604020202020204" pitchFamily="34" charset="0"/>
              </a:rPr>
              <a:t>.”</a:t>
            </a:r>
            <a:endParaRPr lang="en-ZA" i="1" dirty="0">
              <a:solidFill>
                <a:schemeClr val="bg1">
                  <a:lumMod val="65000"/>
                </a:schemeClr>
              </a:solidFill>
            </a:endParaRPr>
          </a:p>
        </p:txBody>
      </p:sp>
    </p:spTree>
    <p:extLst>
      <p:ext uri="{BB962C8B-B14F-4D97-AF65-F5344CB8AC3E}">
        <p14:creationId xmlns:p14="http://schemas.microsoft.com/office/powerpoint/2010/main" val="354473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Gap </a:t>
            </a:r>
            <a:r>
              <a:rPr lang="en-ZA" dirty="0" smtClean="0"/>
              <a:t>Analysis Example :</a:t>
            </a:r>
            <a:r>
              <a:rPr lang="en-ZA" dirty="0"/>
              <a:t/>
            </a:r>
            <a:br>
              <a:rPr lang="en-ZA" dirty="0"/>
            </a:b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89</a:t>
            </a:fld>
            <a:endParaRPr lang="en-US" dirty="0"/>
          </a:p>
        </p:txBody>
      </p:sp>
      <p:pic>
        <p:nvPicPr>
          <p:cNvPr id="7" name="Content Placeholder 6"/>
          <p:cNvPicPr>
            <a:picLocks noGrp="1" noChangeAspect="1"/>
          </p:cNvPicPr>
          <p:nvPr>
            <p:ph idx="1"/>
          </p:nvPr>
        </p:nvPicPr>
        <p:blipFill rotWithShape="1">
          <a:blip r:embed="rId2"/>
          <a:srcRect l="31755" t="13871" r="22596" b="10855"/>
          <a:stretch/>
        </p:blipFill>
        <p:spPr>
          <a:xfrm>
            <a:off x="1397424" y="954595"/>
            <a:ext cx="6367719" cy="5903405"/>
          </a:xfrm>
          <a:prstGeom prst="rect">
            <a:avLst/>
          </a:prstGeom>
        </p:spPr>
      </p:pic>
    </p:spTree>
    <p:extLst>
      <p:ext uri="{BB962C8B-B14F-4D97-AF65-F5344CB8AC3E}">
        <p14:creationId xmlns:p14="http://schemas.microsoft.com/office/powerpoint/2010/main" val="582017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Key Terms</a:t>
            </a:r>
          </a:p>
        </p:txBody>
      </p:sp>
      <p:sp>
        <p:nvSpPr>
          <p:cNvPr id="3" name="Content Placeholder 2"/>
          <p:cNvSpPr>
            <a:spLocks noGrp="1"/>
          </p:cNvSpPr>
          <p:nvPr>
            <p:ph idx="1"/>
          </p:nvPr>
        </p:nvSpPr>
        <p:spPr>
          <a:xfrm>
            <a:off x="162180" y="1026908"/>
            <a:ext cx="9636359" cy="5678692"/>
          </a:xfrm>
        </p:spPr>
        <p:txBody>
          <a:bodyPr>
            <a:normAutofit/>
          </a:bodyPr>
          <a:lstStyle/>
          <a:p>
            <a:r>
              <a:rPr lang="en-ZA" b="1" dirty="0">
                <a:solidFill>
                  <a:schemeClr val="accent4"/>
                </a:solidFill>
              </a:rPr>
              <a:t>Business </a:t>
            </a:r>
            <a:r>
              <a:rPr lang="en-ZA" b="1" dirty="0" smtClean="0">
                <a:solidFill>
                  <a:schemeClr val="accent4"/>
                </a:solidFill>
              </a:rPr>
              <a:t>Governance </a:t>
            </a:r>
            <a:r>
              <a:rPr lang="en-ZA" b="1" dirty="0" smtClean="0"/>
              <a:t>:</a:t>
            </a:r>
            <a:r>
              <a:rPr lang="en-ZA" dirty="0"/>
              <a:t>Concerned with ensuring that the business processes and policies (and </a:t>
            </a:r>
            <a:r>
              <a:rPr lang="en-ZA" dirty="0" smtClean="0"/>
              <a:t>their operation</a:t>
            </a:r>
            <a:r>
              <a:rPr lang="en-ZA" dirty="0"/>
              <a:t>) deliver the business outcomes and adhere to relevant </a:t>
            </a:r>
            <a:r>
              <a:rPr lang="en-ZA" dirty="0" smtClean="0"/>
              <a:t>business regulation.</a:t>
            </a:r>
          </a:p>
          <a:p>
            <a:r>
              <a:rPr lang="en-ZA" b="1" dirty="0" smtClean="0">
                <a:solidFill>
                  <a:schemeClr val="accent4"/>
                </a:solidFill>
              </a:rPr>
              <a:t>Capability</a:t>
            </a:r>
            <a:r>
              <a:rPr lang="en-ZA" b="1" dirty="0" smtClean="0"/>
              <a:t> :</a:t>
            </a:r>
            <a:r>
              <a:rPr lang="en-ZA" dirty="0"/>
              <a:t>An ability that an organization, person, or system possesses. Capabilities </a:t>
            </a:r>
            <a:r>
              <a:rPr lang="en-ZA" dirty="0" smtClean="0"/>
              <a:t>are typically </a:t>
            </a:r>
            <a:r>
              <a:rPr lang="en-ZA" dirty="0"/>
              <a:t>expressed in general and high-level terms and typically require </a:t>
            </a:r>
            <a:r>
              <a:rPr lang="en-ZA" dirty="0" smtClean="0"/>
              <a:t>a combination </a:t>
            </a:r>
            <a:r>
              <a:rPr lang="en-ZA" dirty="0"/>
              <a:t>of organization, people, processes, and technology to achieve; </a:t>
            </a:r>
            <a:r>
              <a:rPr lang="en-ZA" dirty="0" smtClean="0"/>
              <a:t>or example</a:t>
            </a:r>
            <a:r>
              <a:rPr lang="en-ZA" dirty="0"/>
              <a:t>, marketing, customer contact, or outbound telemarketing</a:t>
            </a:r>
            <a:r>
              <a:rPr lang="en-ZA" dirty="0" smtClean="0"/>
              <a:t>.</a:t>
            </a:r>
          </a:p>
          <a:p>
            <a:r>
              <a:rPr lang="en-ZA" b="1" dirty="0" smtClean="0">
                <a:solidFill>
                  <a:schemeClr val="accent4"/>
                </a:solidFill>
              </a:rPr>
              <a:t>Concerns</a:t>
            </a:r>
            <a:r>
              <a:rPr lang="en-ZA" b="1" dirty="0" smtClean="0"/>
              <a:t> :</a:t>
            </a:r>
            <a:r>
              <a:rPr lang="en-ZA" dirty="0"/>
              <a:t>The key interests that are crucially important to the stakeholders in a system</a:t>
            </a:r>
            <a:r>
              <a:rPr lang="en-ZA" dirty="0" smtClean="0"/>
              <a:t>, and </a:t>
            </a:r>
            <a:r>
              <a:rPr lang="en-ZA" dirty="0"/>
              <a:t>determine the acceptability of the system. Concerns may pertain to </a:t>
            </a:r>
            <a:r>
              <a:rPr lang="en-ZA" dirty="0" smtClean="0"/>
              <a:t>any aspect </a:t>
            </a:r>
            <a:r>
              <a:rPr lang="en-ZA" dirty="0"/>
              <a:t>of the system’s functioning, development, or operation, </a:t>
            </a:r>
            <a:r>
              <a:rPr lang="en-ZA" dirty="0" smtClean="0"/>
              <a:t>including considerations </a:t>
            </a:r>
            <a:r>
              <a:rPr lang="en-ZA" dirty="0"/>
              <a:t>such as performance, reliability, security, distribution, </a:t>
            </a:r>
            <a:r>
              <a:rPr lang="en-ZA" dirty="0" smtClean="0"/>
              <a:t>and </a:t>
            </a:r>
            <a:r>
              <a:rPr lang="en-ZA" dirty="0" err="1" smtClean="0"/>
              <a:t>evolvability</a:t>
            </a:r>
            <a:r>
              <a:rPr lang="en-ZA" dirty="0"/>
              <a:t>. </a:t>
            </a:r>
            <a:r>
              <a:rPr lang="en-ZA" dirty="0" smtClean="0"/>
              <a:t>Longer </a:t>
            </a:r>
            <a:r>
              <a:rPr lang="en-ZA" dirty="0"/>
              <a:t>lasting than problem (</a:t>
            </a:r>
            <a:r>
              <a:rPr lang="en-ZA" dirty="0" err="1"/>
              <a:t>eg</a:t>
            </a:r>
            <a:r>
              <a:rPr lang="en-ZA" dirty="0"/>
              <a:t>. state of the economy), not a requirement, which is short term.</a:t>
            </a:r>
          </a:p>
          <a:p>
            <a:r>
              <a:rPr lang="en-ZA" b="1" dirty="0" smtClean="0">
                <a:solidFill>
                  <a:schemeClr val="accent4"/>
                </a:solidFill>
              </a:rPr>
              <a:t>Enterprise</a:t>
            </a:r>
            <a:r>
              <a:rPr lang="en-ZA" b="1" dirty="0" smtClean="0"/>
              <a:t> : </a:t>
            </a:r>
            <a:r>
              <a:rPr lang="en-ZA" dirty="0"/>
              <a:t>The highest level (typically) of description of an organization and </a:t>
            </a:r>
            <a:r>
              <a:rPr lang="en-ZA" dirty="0" smtClean="0"/>
              <a:t>typically covers </a:t>
            </a:r>
            <a:r>
              <a:rPr lang="en-ZA" dirty="0"/>
              <a:t>all missions and functions. An enterprise will often span </a:t>
            </a:r>
            <a:r>
              <a:rPr lang="en-ZA" dirty="0" smtClean="0"/>
              <a:t>multiple organizations.</a:t>
            </a:r>
          </a:p>
          <a:p>
            <a:r>
              <a:rPr lang="en-ZA" dirty="0" smtClean="0"/>
              <a:t>A </a:t>
            </a:r>
            <a:r>
              <a:rPr lang="en-ZA" dirty="0"/>
              <a:t>"</a:t>
            </a:r>
            <a:r>
              <a:rPr lang="en-ZA" b="1" dirty="0">
                <a:solidFill>
                  <a:srgbClr val="D54E28"/>
                </a:solidFill>
              </a:rPr>
              <a:t>pattern</a:t>
            </a:r>
            <a:r>
              <a:rPr lang="en-ZA" dirty="0"/>
              <a:t>" has been defined as: "an idea that has been useful in one practical context and will probably be useful in others" [</a:t>
            </a:r>
            <a:r>
              <a:rPr lang="en-ZA" i="1" dirty="0"/>
              <a:t>Analysis Patterns - Re-usable Object Models</a:t>
            </a:r>
            <a:r>
              <a:rPr lang="en-ZA"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052769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Migration Planning Technique</a:t>
            </a:r>
          </a:p>
        </p:txBody>
      </p:sp>
      <p:pic>
        <p:nvPicPr>
          <p:cNvPr id="6" name="Content Placeholder 5"/>
          <p:cNvPicPr>
            <a:picLocks noGrp="1" noChangeAspect="1"/>
          </p:cNvPicPr>
          <p:nvPr>
            <p:ph idx="1"/>
          </p:nvPr>
        </p:nvPicPr>
        <p:blipFill rotWithShape="1">
          <a:blip r:embed="rId2"/>
          <a:srcRect l="26999" t="14999" r="15463" b="12264"/>
          <a:stretch/>
        </p:blipFill>
        <p:spPr>
          <a:xfrm>
            <a:off x="304799" y="1277075"/>
            <a:ext cx="7852229" cy="5580925"/>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90</a:t>
            </a:fld>
            <a:endParaRPr lang="en-US" dirty="0"/>
          </a:p>
        </p:txBody>
      </p:sp>
      <p:sp>
        <p:nvSpPr>
          <p:cNvPr id="5" name="Rectangle 4"/>
          <p:cNvSpPr/>
          <p:nvPr/>
        </p:nvSpPr>
        <p:spPr>
          <a:xfrm>
            <a:off x="162180" y="806360"/>
            <a:ext cx="4493538" cy="369332"/>
          </a:xfrm>
          <a:prstGeom prst="rect">
            <a:avLst/>
          </a:prstGeom>
        </p:spPr>
        <p:txBody>
          <a:bodyPr wrap="none">
            <a:spAutoFit/>
          </a:bodyPr>
          <a:lstStyle/>
          <a:p>
            <a:r>
              <a:rPr lang="en-ZA" b="1" dirty="0">
                <a:solidFill>
                  <a:srgbClr val="D54E28"/>
                </a:solidFill>
                <a:latin typeface="Arial" panose="020B0604020202020204" pitchFamily="34" charset="0"/>
              </a:rPr>
              <a:t>Business Value Assessment Technique</a:t>
            </a:r>
          </a:p>
        </p:txBody>
      </p:sp>
      <p:sp>
        <p:nvSpPr>
          <p:cNvPr id="7" name="Rectangle 6"/>
          <p:cNvSpPr/>
          <p:nvPr/>
        </p:nvSpPr>
        <p:spPr>
          <a:xfrm>
            <a:off x="6340277" y="1254515"/>
            <a:ext cx="1411774" cy="31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9765842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Iteration Cycles</a:t>
            </a:r>
          </a:p>
        </p:txBody>
      </p:sp>
      <p:pic>
        <p:nvPicPr>
          <p:cNvPr id="5" name="Content Placeholder 4"/>
          <p:cNvPicPr>
            <a:picLocks noGrp="1" noChangeAspect="1"/>
          </p:cNvPicPr>
          <p:nvPr>
            <p:ph idx="1"/>
          </p:nvPr>
        </p:nvPicPr>
        <p:blipFill rotWithShape="1">
          <a:blip r:embed="rId2"/>
          <a:srcRect l="36826" t="19228" r="24181" b="8034"/>
          <a:stretch/>
        </p:blipFill>
        <p:spPr>
          <a:xfrm>
            <a:off x="1843313" y="1180080"/>
            <a:ext cx="5413830" cy="5677920"/>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91</a:t>
            </a:fld>
            <a:endParaRPr lang="en-US" dirty="0"/>
          </a:p>
        </p:txBody>
      </p:sp>
      <p:sp>
        <p:nvSpPr>
          <p:cNvPr id="6" name="Rectangle 5"/>
          <p:cNvSpPr/>
          <p:nvPr/>
        </p:nvSpPr>
        <p:spPr>
          <a:xfrm>
            <a:off x="5888911" y="6432235"/>
            <a:ext cx="1150518" cy="313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0568000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Views &amp; View Points</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92</a:t>
            </a:fld>
            <a:endParaRPr lang="en-US" dirty="0"/>
          </a:p>
        </p:txBody>
      </p:sp>
      <p:grpSp>
        <p:nvGrpSpPr>
          <p:cNvPr id="70" name="Group 69"/>
          <p:cNvGrpSpPr/>
          <p:nvPr/>
        </p:nvGrpSpPr>
        <p:grpSpPr>
          <a:xfrm>
            <a:off x="1360079" y="2052414"/>
            <a:ext cx="5163502" cy="431818"/>
            <a:chOff x="871538" y="615932"/>
            <a:chExt cx="5163502" cy="431818"/>
          </a:xfrm>
          <a:scene3d>
            <a:camera prst="orthographicFront">
              <a:rot lat="0" lon="0" rev="0"/>
            </a:camera>
            <a:lightRig rig="balanced" dir="t">
              <a:rot lat="0" lon="0" rev="8700000"/>
            </a:lightRig>
          </a:scene3d>
        </p:grpSpPr>
        <p:sp>
          <p:nvSpPr>
            <p:cNvPr id="71" name="Rectangle 70"/>
            <p:cNvSpPr/>
            <p:nvPr/>
          </p:nvSpPr>
          <p:spPr>
            <a:xfrm>
              <a:off x="871538" y="615932"/>
              <a:ext cx="828675" cy="431818"/>
            </a:xfrm>
            <a:prstGeom prst="rect">
              <a:avLst/>
            </a:prstGeom>
            <a:solidFill>
              <a:srgbClr val="FFBF04"/>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Data</a:t>
              </a:r>
            </a:p>
            <a:p>
              <a:pPr algn="ctr"/>
              <a:r>
                <a:rPr lang="en-ZA" sz="800" dirty="0" smtClean="0">
                  <a:solidFill>
                    <a:schemeClr val="tx1"/>
                  </a:solidFill>
                </a:rPr>
                <a:t>(What)</a:t>
              </a:r>
              <a:endParaRPr lang="en-ZA" sz="800" dirty="0">
                <a:solidFill>
                  <a:schemeClr val="tx1"/>
                </a:solidFill>
              </a:endParaRPr>
            </a:p>
          </p:txBody>
        </p:sp>
        <p:sp>
          <p:nvSpPr>
            <p:cNvPr id="72" name="Rectangle 71"/>
            <p:cNvSpPr/>
            <p:nvPr/>
          </p:nvSpPr>
          <p:spPr>
            <a:xfrm>
              <a:off x="1738313" y="615932"/>
              <a:ext cx="828675" cy="431818"/>
            </a:xfrm>
            <a:prstGeom prst="rect">
              <a:avLst/>
            </a:prstGeom>
            <a:solidFill>
              <a:srgbClr val="95AFC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Function</a:t>
              </a:r>
            </a:p>
            <a:p>
              <a:pPr algn="ctr"/>
              <a:r>
                <a:rPr lang="en-ZA" sz="800" dirty="0" smtClean="0">
                  <a:solidFill>
                    <a:schemeClr val="tx1"/>
                  </a:solidFill>
                </a:rPr>
                <a:t>(How)</a:t>
              </a:r>
              <a:endParaRPr lang="en-ZA" sz="800" dirty="0">
                <a:solidFill>
                  <a:schemeClr val="tx1"/>
                </a:solidFill>
              </a:endParaRPr>
            </a:p>
          </p:txBody>
        </p:sp>
        <p:sp>
          <p:nvSpPr>
            <p:cNvPr id="73" name="Rectangle 72"/>
            <p:cNvSpPr/>
            <p:nvPr/>
          </p:nvSpPr>
          <p:spPr>
            <a:xfrm>
              <a:off x="2605088" y="615932"/>
              <a:ext cx="828675" cy="431818"/>
            </a:xfrm>
            <a:prstGeom prst="rect">
              <a:avLst/>
            </a:prstGeom>
            <a:solidFill>
              <a:srgbClr val="C34E43"/>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Network</a:t>
              </a:r>
            </a:p>
            <a:p>
              <a:pPr algn="ctr"/>
              <a:r>
                <a:rPr lang="en-ZA" sz="800" dirty="0" smtClean="0">
                  <a:solidFill>
                    <a:schemeClr val="tx1"/>
                  </a:solidFill>
                </a:rPr>
                <a:t>(Where)</a:t>
              </a:r>
              <a:endParaRPr lang="en-ZA" sz="800" dirty="0">
                <a:solidFill>
                  <a:schemeClr val="tx1"/>
                </a:solidFill>
              </a:endParaRPr>
            </a:p>
          </p:txBody>
        </p:sp>
        <p:sp>
          <p:nvSpPr>
            <p:cNvPr id="74" name="Rectangle 73"/>
            <p:cNvSpPr/>
            <p:nvPr/>
          </p:nvSpPr>
          <p:spPr>
            <a:xfrm>
              <a:off x="3472815" y="615932"/>
              <a:ext cx="828675" cy="431818"/>
            </a:xfrm>
            <a:prstGeom prst="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People</a:t>
              </a:r>
            </a:p>
            <a:p>
              <a:pPr algn="ctr"/>
              <a:r>
                <a:rPr lang="en-ZA" sz="800" dirty="0" smtClean="0">
                  <a:solidFill>
                    <a:schemeClr val="tx1"/>
                  </a:solidFill>
                </a:rPr>
                <a:t>(Who)</a:t>
              </a:r>
              <a:endParaRPr lang="en-ZA" sz="800" dirty="0">
                <a:solidFill>
                  <a:schemeClr val="tx1"/>
                </a:solidFill>
              </a:endParaRPr>
            </a:p>
          </p:txBody>
        </p:sp>
        <p:sp>
          <p:nvSpPr>
            <p:cNvPr id="75" name="Rectangle 74"/>
            <p:cNvSpPr/>
            <p:nvPr/>
          </p:nvSpPr>
          <p:spPr>
            <a:xfrm>
              <a:off x="4339590" y="615932"/>
              <a:ext cx="828675" cy="431818"/>
            </a:xfrm>
            <a:prstGeom prst="rect">
              <a:avLst/>
            </a:prstGeom>
            <a:solidFill>
              <a:srgbClr val="7030A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Time</a:t>
              </a:r>
            </a:p>
            <a:p>
              <a:pPr algn="ctr"/>
              <a:r>
                <a:rPr lang="en-ZA" sz="800" dirty="0" smtClean="0">
                  <a:solidFill>
                    <a:schemeClr val="tx1"/>
                  </a:solidFill>
                </a:rPr>
                <a:t>(When)</a:t>
              </a:r>
              <a:endParaRPr lang="en-ZA" sz="800" dirty="0">
                <a:solidFill>
                  <a:schemeClr val="tx1"/>
                </a:solidFill>
              </a:endParaRPr>
            </a:p>
          </p:txBody>
        </p:sp>
        <p:sp>
          <p:nvSpPr>
            <p:cNvPr id="76" name="Rectangle 75"/>
            <p:cNvSpPr/>
            <p:nvPr/>
          </p:nvSpPr>
          <p:spPr>
            <a:xfrm>
              <a:off x="5206365" y="615932"/>
              <a:ext cx="828675" cy="431818"/>
            </a:xfrm>
            <a:prstGeom prst="rect">
              <a:avLst/>
            </a:prstGeom>
            <a:solidFill>
              <a:srgbClr val="00B0F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Motivation</a:t>
              </a:r>
            </a:p>
            <a:p>
              <a:pPr algn="ctr"/>
              <a:r>
                <a:rPr lang="en-ZA" sz="800" dirty="0" smtClean="0">
                  <a:solidFill>
                    <a:schemeClr val="tx1"/>
                  </a:solidFill>
                </a:rPr>
                <a:t>(Why)</a:t>
              </a:r>
              <a:endParaRPr lang="en-ZA" sz="800" dirty="0">
                <a:solidFill>
                  <a:schemeClr val="tx1"/>
                </a:solidFill>
              </a:endParaRPr>
            </a:p>
          </p:txBody>
        </p:sp>
      </p:grpSp>
      <p:sp>
        <p:nvSpPr>
          <p:cNvPr id="78" name="Rectangle 77"/>
          <p:cNvSpPr/>
          <p:nvPr/>
        </p:nvSpPr>
        <p:spPr>
          <a:xfrm>
            <a:off x="492352" y="2832575"/>
            <a:ext cx="828675" cy="431818"/>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Planer View</a:t>
            </a:r>
            <a:endParaRPr lang="en-ZA" sz="800" dirty="0">
              <a:solidFill>
                <a:schemeClr val="tx1"/>
              </a:solidFill>
            </a:endParaRPr>
          </a:p>
        </p:txBody>
      </p:sp>
      <p:grpSp>
        <p:nvGrpSpPr>
          <p:cNvPr id="79" name="Group 78"/>
          <p:cNvGrpSpPr/>
          <p:nvPr/>
        </p:nvGrpSpPr>
        <p:grpSpPr>
          <a:xfrm>
            <a:off x="1360079" y="2832575"/>
            <a:ext cx="5163502" cy="431818"/>
            <a:chOff x="871538" y="615932"/>
            <a:chExt cx="5163502" cy="431818"/>
          </a:xfrm>
          <a:scene3d>
            <a:camera prst="orthographicFront">
              <a:rot lat="0" lon="0" rev="0"/>
            </a:camera>
            <a:lightRig rig="balanced" dir="t">
              <a:rot lat="0" lon="0" rev="8700000"/>
            </a:lightRig>
          </a:scene3d>
        </p:grpSpPr>
        <p:sp>
          <p:nvSpPr>
            <p:cNvPr id="80" name="Rectangle 79"/>
            <p:cNvSpPr/>
            <p:nvPr/>
          </p:nvSpPr>
          <p:spPr>
            <a:xfrm>
              <a:off x="871538" y="615932"/>
              <a:ext cx="828675" cy="431818"/>
            </a:xfrm>
            <a:prstGeom prst="rect">
              <a:avLst/>
            </a:prstGeom>
            <a:solidFill>
              <a:srgbClr val="FFBF04"/>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List of important things to enterprise</a:t>
              </a:r>
              <a:endParaRPr lang="en-ZA" sz="700" dirty="0">
                <a:solidFill>
                  <a:schemeClr val="tx1"/>
                </a:solidFill>
              </a:endParaRPr>
            </a:p>
          </p:txBody>
        </p:sp>
        <p:sp>
          <p:nvSpPr>
            <p:cNvPr id="81" name="Rectangle 80"/>
            <p:cNvSpPr/>
            <p:nvPr/>
          </p:nvSpPr>
          <p:spPr>
            <a:xfrm>
              <a:off x="1738313" y="615932"/>
              <a:ext cx="828675" cy="431818"/>
            </a:xfrm>
            <a:prstGeom prst="rect">
              <a:avLst/>
            </a:prstGeom>
            <a:solidFill>
              <a:srgbClr val="95AFC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List of processes</a:t>
              </a:r>
            </a:p>
            <a:p>
              <a:pPr algn="ctr"/>
              <a:r>
                <a:rPr lang="en-ZA" sz="700" dirty="0">
                  <a:solidFill>
                    <a:schemeClr val="tx1"/>
                  </a:solidFill>
                </a:rPr>
                <a:t>t</a:t>
              </a:r>
              <a:r>
                <a:rPr lang="en-ZA" sz="700" dirty="0" smtClean="0">
                  <a:solidFill>
                    <a:schemeClr val="tx1"/>
                  </a:solidFill>
                </a:rPr>
                <a:t>he enterprise performed</a:t>
              </a:r>
              <a:endParaRPr lang="en-ZA" sz="700" dirty="0">
                <a:solidFill>
                  <a:schemeClr val="tx1"/>
                </a:solidFill>
              </a:endParaRPr>
            </a:p>
          </p:txBody>
        </p:sp>
        <p:sp>
          <p:nvSpPr>
            <p:cNvPr id="82" name="Rectangle 81"/>
            <p:cNvSpPr/>
            <p:nvPr/>
          </p:nvSpPr>
          <p:spPr>
            <a:xfrm>
              <a:off x="2605088" y="615932"/>
              <a:ext cx="828675" cy="431818"/>
            </a:xfrm>
            <a:prstGeom prst="rect">
              <a:avLst/>
            </a:prstGeom>
            <a:solidFill>
              <a:srgbClr val="C34E43"/>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List of locations where the enterprise operates </a:t>
              </a:r>
              <a:endParaRPr lang="en-ZA" sz="700" dirty="0">
                <a:solidFill>
                  <a:schemeClr val="tx1"/>
                </a:solidFill>
              </a:endParaRPr>
            </a:p>
          </p:txBody>
        </p:sp>
        <p:sp>
          <p:nvSpPr>
            <p:cNvPr id="83" name="Rectangle 82"/>
            <p:cNvSpPr/>
            <p:nvPr/>
          </p:nvSpPr>
          <p:spPr>
            <a:xfrm>
              <a:off x="3472815" y="615932"/>
              <a:ext cx="828675" cy="431818"/>
            </a:xfrm>
            <a:prstGeom prst="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List of organization units</a:t>
              </a:r>
              <a:endParaRPr lang="en-ZA" sz="700" dirty="0">
                <a:solidFill>
                  <a:schemeClr val="tx1"/>
                </a:solidFill>
              </a:endParaRPr>
            </a:p>
          </p:txBody>
        </p:sp>
        <p:sp>
          <p:nvSpPr>
            <p:cNvPr id="84" name="Rectangle 83"/>
            <p:cNvSpPr/>
            <p:nvPr/>
          </p:nvSpPr>
          <p:spPr>
            <a:xfrm>
              <a:off x="4339590" y="615932"/>
              <a:ext cx="828675" cy="431818"/>
            </a:xfrm>
            <a:prstGeom prst="rect">
              <a:avLst/>
            </a:prstGeom>
            <a:solidFill>
              <a:srgbClr val="7030A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Lit of business events/cycles</a:t>
              </a:r>
              <a:endParaRPr lang="en-ZA" sz="700" dirty="0">
                <a:solidFill>
                  <a:schemeClr val="tx1"/>
                </a:solidFill>
              </a:endParaRPr>
            </a:p>
          </p:txBody>
        </p:sp>
        <p:sp>
          <p:nvSpPr>
            <p:cNvPr id="85" name="Rectangle 84"/>
            <p:cNvSpPr/>
            <p:nvPr/>
          </p:nvSpPr>
          <p:spPr>
            <a:xfrm>
              <a:off x="5206365" y="615932"/>
              <a:ext cx="828675" cy="431818"/>
            </a:xfrm>
            <a:prstGeom prst="rect">
              <a:avLst/>
            </a:prstGeom>
            <a:solidFill>
              <a:srgbClr val="00B0F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List of business objectives</a:t>
              </a:r>
              <a:endParaRPr lang="en-ZA" sz="700" dirty="0">
                <a:solidFill>
                  <a:schemeClr val="tx1"/>
                </a:solidFill>
              </a:endParaRPr>
            </a:p>
          </p:txBody>
        </p:sp>
      </p:grpSp>
      <p:sp>
        <p:nvSpPr>
          <p:cNvPr id="87" name="Rectangle 86"/>
          <p:cNvSpPr/>
          <p:nvPr/>
        </p:nvSpPr>
        <p:spPr>
          <a:xfrm>
            <a:off x="490018" y="3307927"/>
            <a:ext cx="828675" cy="431818"/>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Owner’s View</a:t>
            </a:r>
            <a:endParaRPr lang="en-ZA" sz="800" dirty="0">
              <a:solidFill>
                <a:schemeClr val="tx1"/>
              </a:solidFill>
            </a:endParaRPr>
          </a:p>
        </p:txBody>
      </p:sp>
      <p:grpSp>
        <p:nvGrpSpPr>
          <p:cNvPr id="88" name="Group 87"/>
          <p:cNvGrpSpPr/>
          <p:nvPr/>
        </p:nvGrpSpPr>
        <p:grpSpPr>
          <a:xfrm>
            <a:off x="1357745" y="3307927"/>
            <a:ext cx="5163502" cy="431818"/>
            <a:chOff x="871538" y="615932"/>
            <a:chExt cx="5163502" cy="431818"/>
          </a:xfrm>
          <a:scene3d>
            <a:camera prst="orthographicFront">
              <a:rot lat="0" lon="0" rev="0"/>
            </a:camera>
            <a:lightRig rig="balanced" dir="t">
              <a:rot lat="0" lon="0" rev="8700000"/>
            </a:lightRig>
          </a:scene3d>
        </p:grpSpPr>
        <p:sp>
          <p:nvSpPr>
            <p:cNvPr id="89" name="Rectangle 88"/>
            <p:cNvSpPr/>
            <p:nvPr/>
          </p:nvSpPr>
          <p:spPr>
            <a:xfrm>
              <a:off x="871538" y="615932"/>
              <a:ext cx="828675" cy="431818"/>
            </a:xfrm>
            <a:prstGeom prst="rect">
              <a:avLst/>
            </a:prstGeom>
            <a:solidFill>
              <a:srgbClr val="FFBF04"/>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Entity Relationship diagram</a:t>
              </a:r>
              <a:endParaRPr lang="en-ZA" sz="700" dirty="0">
                <a:solidFill>
                  <a:schemeClr val="tx1"/>
                </a:solidFill>
              </a:endParaRPr>
            </a:p>
          </p:txBody>
        </p:sp>
        <p:sp>
          <p:nvSpPr>
            <p:cNvPr id="90" name="Rectangle 89"/>
            <p:cNvSpPr/>
            <p:nvPr/>
          </p:nvSpPr>
          <p:spPr>
            <a:xfrm>
              <a:off x="1738313" y="615932"/>
              <a:ext cx="828675" cy="431818"/>
            </a:xfrm>
            <a:prstGeom prst="rect">
              <a:avLst/>
            </a:prstGeom>
            <a:solidFill>
              <a:srgbClr val="95AFC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Business Process Model</a:t>
              </a:r>
              <a:endParaRPr lang="en-ZA" sz="700" dirty="0">
                <a:solidFill>
                  <a:schemeClr val="tx1"/>
                </a:solidFill>
              </a:endParaRPr>
            </a:p>
          </p:txBody>
        </p:sp>
        <p:sp>
          <p:nvSpPr>
            <p:cNvPr id="91" name="Rectangle 90"/>
            <p:cNvSpPr/>
            <p:nvPr/>
          </p:nvSpPr>
          <p:spPr>
            <a:xfrm>
              <a:off x="2605088" y="615932"/>
              <a:ext cx="828675" cy="431818"/>
            </a:xfrm>
            <a:prstGeom prst="rect">
              <a:avLst/>
            </a:prstGeom>
            <a:solidFill>
              <a:srgbClr val="C34E43"/>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Logistics Network</a:t>
              </a:r>
              <a:endParaRPr lang="en-ZA" sz="700" dirty="0">
                <a:solidFill>
                  <a:schemeClr val="tx1"/>
                </a:solidFill>
              </a:endParaRPr>
            </a:p>
          </p:txBody>
        </p:sp>
        <p:sp>
          <p:nvSpPr>
            <p:cNvPr id="92" name="Rectangle 91"/>
            <p:cNvSpPr/>
            <p:nvPr/>
          </p:nvSpPr>
          <p:spPr>
            <a:xfrm>
              <a:off x="3472815" y="615932"/>
              <a:ext cx="828675" cy="431818"/>
            </a:xfrm>
            <a:prstGeom prst="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Organizational Chart</a:t>
              </a:r>
              <a:endParaRPr lang="en-ZA" sz="700" dirty="0">
                <a:solidFill>
                  <a:schemeClr val="tx1"/>
                </a:solidFill>
              </a:endParaRPr>
            </a:p>
          </p:txBody>
        </p:sp>
        <p:sp>
          <p:nvSpPr>
            <p:cNvPr id="93" name="Rectangle 92"/>
            <p:cNvSpPr/>
            <p:nvPr/>
          </p:nvSpPr>
          <p:spPr>
            <a:xfrm>
              <a:off x="4339590" y="615932"/>
              <a:ext cx="828675" cy="431818"/>
            </a:xfrm>
            <a:prstGeom prst="rect">
              <a:avLst/>
            </a:prstGeom>
            <a:solidFill>
              <a:srgbClr val="7030A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Business Master Schedule</a:t>
              </a:r>
              <a:endParaRPr lang="en-ZA" sz="700" dirty="0">
                <a:solidFill>
                  <a:schemeClr val="tx1"/>
                </a:solidFill>
              </a:endParaRPr>
            </a:p>
          </p:txBody>
        </p:sp>
        <p:sp>
          <p:nvSpPr>
            <p:cNvPr id="94" name="Rectangle 93"/>
            <p:cNvSpPr/>
            <p:nvPr/>
          </p:nvSpPr>
          <p:spPr>
            <a:xfrm>
              <a:off x="5206365" y="615932"/>
              <a:ext cx="828675" cy="431818"/>
            </a:xfrm>
            <a:prstGeom prst="rect">
              <a:avLst/>
            </a:prstGeom>
            <a:solidFill>
              <a:srgbClr val="00B0F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Business Rules</a:t>
              </a:r>
              <a:endParaRPr lang="en-ZA" sz="700" dirty="0">
                <a:solidFill>
                  <a:schemeClr val="tx1"/>
                </a:solidFill>
              </a:endParaRPr>
            </a:p>
          </p:txBody>
        </p:sp>
      </p:grpSp>
      <p:sp>
        <p:nvSpPr>
          <p:cNvPr id="96" name="Rectangle 95"/>
          <p:cNvSpPr/>
          <p:nvPr/>
        </p:nvSpPr>
        <p:spPr>
          <a:xfrm>
            <a:off x="490017" y="4127431"/>
            <a:ext cx="828675" cy="431818"/>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Designer’s View</a:t>
            </a:r>
            <a:endParaRPr lang="en-ZA" sz="800" dirty="0">
              <a:solidFill>
                <a:schemeClr val="tx1"/>
              </a:solidFill>
            </a:endParaRPr>
          </a:p>
        </p:txBody>
      </p:sp>
      <p:grpSp>
        <p:nvGrpSpPr>
          <p:cNvPr id="97" name="Group 96"/>
          <p:cNvGrpSpPr/>
          <p:nvPr/>
        </p:nvGrpSpPr>
        <p:grpSpPr>
          <a:xfrm>
            <a:off x="1357744" y="4127431"/>
            <a:ext cx="5163502" cy="431818"/>
            <a:chOff x="871538" y="615932"/>
            <a:chExt cx="5163502" cy="431818"/>
          </a:xfrm>
          <a:scene3d>
            <a:camera prst="orthographicFront">
              <a:rot lat="0" lon="0" rev="0"/>
            </a:camera>
            <a:lightRig rig="balanced" dir="t">
              <a:rot lat="0" lon="0" rev="8700000"/>
            </a:lightRig>
          </a:scene3d>
        </p:grpSpPr>
        <p:sp>
          <p:nvSpPr>
            <p:cNvPr id="98" name="Rectangle 97"/>
            <p:cNvSpPr/>
            <p:nvPr/>
          </p:nvSpPr>
          <p:spPr>
            <a:xfrm>
              <a:off x="871538" y="615932"/>
              <a:ext cx="828675" cy="431818"/>
            </a:xfrm>
            <a:prstGeom prst="rect">
              <a:avLst/>
            </a:prstGeom>
            <a:solidFill>
              <a:srgbClr val="FFBF04"/>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Data model</a:t>
              </a:r>
              <a:endParaRPr lang="en-ZA" sz="700" dirty="0">
                <a:solidFill>
                  <a:schemeClr val="tx1"/>
                </a:solidFill>
              </a:endParaRPr>
            </a:p>
          </p:txBody>
        </p:sp>
        <p:sp>
          <p:nvSpPr>
            <p:cNvPr id="99" name="Rectangle 98"/>
            <p:cNvSpPr/>
            <p:nvPr/>
          </p:nvSpPr>
          <p:spPr>
            <a:xfrm>
              <a:off x="1738313" y="615932"/>
              <a:ext cx="828675" cy="431818"/>
            </a:xfrm>
            <a:prstGeom prst="rect">
              <a:avLst/>
            </a:prstGeom>
            <a:solidFill>
              <a:srgbClr val="95AFC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Essential data flow, application architecture</a:t>
              </a:r>
              <a:endParaRPr lang="en-ZA" sz="700" dirty="0">
                <a:solidFill>
                  <a:schemeClr val="tx1"/>
                </a:solidFill>
              </a:endParaRPr>
            </a:p>
          </p:txBody>
        </p:sp>
        <p:sp>
          <p:nvSpPr>
            <p:cNvPr id="100" name="Rectangle 99"/>
            <p:cNvSpPr/>
            <p:nvPr/>
          </p:nvSpPr>
          <p:spPr>
            <a:xfrm>
              <a:off x="2605088" y="615932"/>
              <a:ext cx="828675" cy="431818"/>
            </a:xfrm>
            <a:prstGeom prst="rect">
              <a:avLst/>
            </a:prstGeom>
            <a:solidFill>
              <a:srgbClr val="C34E43"/>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Distributed system architecture</a:t>
              </a:r>
              <a:endParaRPr lang="en-ZA" sz="700" dirty="0">
                <a:solidFill>
                  <a:schemeClr val="tx1"/>
                </a:solidFill>
              </a:endParaRPr>
            </a:p>
          </p:txBody>
        </p:sp>
        <p:sp>
          <p:nvSpPr>
            <p:cNvPr id="101" name="Rectangle 100"/>
            <p:cNvSpPr/>
            <p:nvPr/>
          </p:nvSpPr>
          <p:spPr>
            <a:xfrm>
              <a:off x="3472815" y="615932"/>
              <a:ext cx="828675" cy="431818"/>
            </a:xfrm>
            <a:prstGeom prst="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Human interface architecture</a:t>
              </a:r>
              <a:endParaRPr lang="en-ZA" sz="700" dirty="0">
                <a:solidFill>
                  <a:schemeClr val="tx1"/>
                </a:solidFill>
              </a:endParaRPr>
            </a:p>
          </p:txBody>
        </p:sp>
        <p:sp>
          <p:nvSpPr>
            <p:cNvPr id="102" name="Rectangle 101"/>
            <p:cNvSpPr/>
            <p:nvPr/>
          </p:nvSpPr>
          <p:spPr>
            <a:xfrm>
              <a:off x="4339590" y="615932"/>
              <a:ext cx="828675" cy="431818"/>
            </a:xfrm>
            <a:prstGeom prst="rect">
              <a:avLst/>
            </a:prstGeom>
            <a:solidFill>
              <a:srgbClr val="7030A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Dependency diagram, entity life history</a:t>
              </a:r>
              <a:endParaRPr lang="en-ZA" sz="700" dirty="0">
                <a:solidFill>
                  <a:schemeClr val="tx1"/>
                </a:solidFill>
              </a:endParaRPr>
            </a:p>
          </p:txBody>
        </p:sp>
        <p:sp>
          <p:nvSpPr>
            <p:cNvPr id="103" name="Rectangle 102"/>
            <p:cNvSpPr/>
            <p:nvPr/>
          </p:nvSpPr>
          <p:spPr>
            <a:xfrm>
              <a:off x="5206365" y="615932"/>
              <a:ext cx="828675" cy="431818"/>
            </a:xfrm>
            <a:prstGeom prst="rect">
              <a:avLst/>
            </a:prstGeom>
            <a:solidFill>
              <a:srgbClr val="00B0F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Business Rule model</a:t>
              </a:r>
            </a:p>
          </p:txBody>
        </p:sp>
      </p:grpSp>
      <p:sp>
        <p:nvSpPr>
          <p:cNvPr id="105" name="Rectangle 104"/>
          <p:cNvSpPr/>
          <p:nvPr/>
        </p:nvSpPr>
        <p:spPr>
          <a:xfrm>
            <a:off x="490017" y="4934235"/>
            <a:ext cx="828675" cy="431818"/>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a:solidFill>
                  <a:schemeClr val="tx1"/>
                </a:solidFill>
              </a:rPr>
              <a:t>B</a:t>
            </a:r>
            <a:r>
              <a:rPr lang="en-ZA" sz="800" dirty="0" smtClean="0">
                <a:solidFill>
                  <a:schemeClr val="tx1"/>
                </a:solidFill>
              </a:rPr>
              <a:t>uilder’s View</a:t>
            </a:r>
            <a:endParaRPr lang="en-ZA" sz="800" dirty="0">
              <a:solidFill>
                <a:schemeClr val="tx1"/>
              </a:solidFill>
            </a:endParaRPr>
          </a:p>
        </p:txBody>
      </p:sp>
      <p:grpSp>
        <p:nvGrpSpPr>
          <p:cNvPr id="106" name="Group 105"/>
          <p:cNvGrpSpPr/>
          <p:nvPr/>
        </p:nvGrpSpPr>
        <p:grpSpPr>
          <a:xfrm>
            <a:off x="1357744" y="4934235"/>
            <a:ext cx="5163502" cy="431818"/>
            <a:chOff x="871538" y="615932"/>
            <a:chExt cx="5163502" cy="431818"/>
          </a:xfrm>
          <a:scene3d>
            <a:camera prst="orthographicFront">
              <a:rot lat="0" lon="0" rev="0"/>
            </a:camera>
            <a:lightRig rig="balanced" dir="t">
              <a:rot lat="0" lon="0" rev="8700000"/>
            </a:lightRig>
          </a:scene3d>
        </p:grpSpPr>
        <p:sp>
          <p:nvSpPr>
            <p:cNvPr id="107" name="Rectangle 106"/>
            <p:cNvSpPr/>
            <p:nvPr/>
          </p:nvSpPr>
          <p:spPr>
            <a:xfrm>
              <a:off x="871538" y="615932"/>
              <a:ext cx="828675" cy="431818"/>
            </a:xfrm>
            <a:prstGeom prst="rect">
              <a:avLst/>
            </a:prstGeom>
            <a:solidFill>
              <a:srgbClr val="FFBF04"/>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Data Architecture</a:t>
              </a:r>
              <a:endParaRPr lang="en-ZA" sz="700" dirty="0">
                <a:solidFill>
                  <a:schemeClr val="tx1"/>
                </a:solidFill>
              </a:endParaRPr>
            </a:p>
          </p:txBody>
        </p:sp>
        <p:sp>
          <p:nvSpPr>
            <p:cNvPr id="108" name="Rectangle 107"/>
            <p:cNvSpPr/>
            <p:nvPr/>
          </p:nvSpPr>
          <p:spPr>
            <a:xfrm>
              <a:off x="1738313" y="615932"/>
              <a:ext cx="828675" cy="431818"/>
            </a:xfrm>
            <a:prstGeom prst="rect">
              <a:avLst/>
            </a:prstGeom>
            <a:solidFill>
              <a:srgbClr val="95AFC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System design: structure chart, pseudo code</a:t>
              </a:r>
              <a:endParaRPr lang="en-ZA" sz="700" dirty="0">
                <a:solidFill>
                  <a:schemeClr val="tx1"/>
                </a:solidFill>
              </a:endParaRPr>
            </a:p>
          </p:txBody>
        </p:sp>
        <p:sp>
          <p:nvSpPr>
            <p:cNvPr id="109" name="Rectangle 108"/>
            <p:cNvSpPr/>
            <p:nvPr/>
          </p:nvSpPr>
          <p:spPr>
            <a:xfrm>
              <a:off x="2605088" y="615932"/>
              <a:ext cx="828675" cy="431818"/>
            </a:xfrm>
            <a:prstGeom prst="rect">
              <a:avLst/>
            </a:prstGeom>
            <a:solidFill>
              <a:srgbClr val="C34E43"/>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Systems Architecture</a:t>
              </a:r>
              <a:endParaRPr lang="en-ZA" sz="700" dirty="0">
                <a:solidFill>
                  <a:schemeClr val="tx1"/>
                </a:solidFill>
              </a:endParaRPr>
            </a:p>
          </p:txBody>
        </p:sp>
        <p:sp>
          <p:nvSpPr>
            <p:cNvPr id="110" name="Rectangle 109"/>
            <p:cNvSpPr/>
            <p:nvPr/>
          </p:nvSpPr>
          <p:spPr>
            <a:xfrm>
              <a:off x="3472815" y="615932"/>
              <a:ext cx="828675" cy="431818"/>
            </a:xfrm>
            <a:prstGeom prst="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User interface design</a:t>
              </a:r>
              <a:endParaRPr lang="en-ZA" sz="700" dirty="0">
                <a:solidFill>
                  <a:schemeClr val="tx1"/>
                </a:solidFill>
              </a:endParaRPr>
            </a:p>
          </p:txBody>
        </p:sp>
        <p:sp>
          <p:nvSpPr>
            <p:cNvPr id="111" name="Rectangle 110"/>
            <p:cNvSpPr/>
            <p:nvPr/>
          </p:nvSpPr>
          <p:spPr>
            <a:xfrm>
              <a:off x="4339590" y="615932"/>
              <a:ext cx="828675" cy="431818"/>
            </a:xfrm>
            <a:prstGeom prst="rect">
              <a:avLst/>
            </a:prstGeom>
            <a:solidFill>
              <a:srgbClr val="7030A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Control flow diagram</a:t>
              </a:r>
              <a:endParaRPr lang="en-ZA" sz="700" dirty="0">
                <a:solidFill>
                  <a:schemeClr val="tx1"/>
                </a:solidFill>
              </a:endParaRPr>
            </a:p>
          </p:txBody>
        </p:sp>
        <p:sp>
          <p:nvSpPr>
            <p:cNvPr id="112" name="Rectangle 111"/>
            <p:cNvSpPr/>
            <p:nvPr/>
          </p:nvSpPr>
          <p:spPr>
            <a:xfrm>
              <a:off x="5206365" y="615932"/>
              <a:ext cx="828675" cy="431818"/>
            </a:xfrm>
            <a:prstGeom prst="rect">
              <a:avLst/>
            </a:prstGeom>
            <a:solidFill>
              <a:srgbClr val="00B0F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Business Rule design</a:t>
              </a:r>
            </a:p>
          </p:txBody>
        </p:sp>
      </p:grpSp>
      <p:sp>
        <p:nvSpPr>
          <p:cNvPr id="114" name="Rectangle 113"/>
          <p:cNvSpPr/>
          <p:nvPr/>
        </p:nvSpPr>
        <p:spPr>
          <a:xfrm>
            <a:off x="490017" y="5421779"/>
            <a:ext cx="828675" cy="431818"/>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Detailed View</a:t>
            </a:r>
            <a:endParaRPr lang="en-ZA" sz="800" dirty="0">
              <a:solidFill>
                <a:schemeClr val="tx1"/>
              </a:solidFill>
            </a:endParaRPr>
          </a:p>
        </p:txBody>
      </p:sp>
      <p:grpSp>
        <p:nvGrpSpPr>
          <p:cNvPr id="115" name="Group 114"/>
          <p:cNvGrpSpPr/>
          <p:nvPr/>
        </p:nvGrpSpPr>
        <p:grpSpPr>
          <a:xfrm>
            <a:off x="1357744" y="5421779"/>
            <a:ext cx="5163502" cy="431818"/>
            <a:chOff x="871538" y="615932"/>
            <a:chExt cx="5163502" cy="431818"/>
          </a:xfrm>
          <a:scene3d>
            <a:camera prst="orthographicFront">
              <a:rot lat="0" lon="0" rev="0"/>
            </a:camera>
            <a:lightRig rig="balanced" dir="t">
              <a:rot lat="0" lon="0" rev="8700000"/>
            </a:lightRig>
          </a:scene3d>
        </p:grpSpPr>
        <p:sp>
          <p:nvSpPr>
            <p:cNvPr id="116" name="Rectangle 115"/>
            <p:cNvSpPr/>
            <p:nvPr/>
          </p:nvSpPr>
          <p:spPr>
            <a:xfrm>
              <a:off x="871538" y="615932"/>
              <a:ext cx="828675" cy="431818"/>
            </a:xfrm>
            <a:prstGeom prst="rect">
              <a:avLst/>
            </a:prstGeom>
            <a:solidFill>
              <a:srgbClr val="FFBF04"/>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Data design, physical storage</a:t>
              </a:r>
              <a:endParaRPr lang="en-ZA" sz="700" dirty="0">
                <a:solidFill>
                  <a:schemeClr val="tx1"/>
                </a:solidFill>
              </a:endParaRPr>
            </a:p>
          </p:txBody>
        </p:sp>
        <p:sp>
          <p:nvSpPr>
            <p:cNvPr id="117" name="Rectangle 116"/>
            <p:cNvSpPr/>
            <p:nvPr/>
          </p:nvSpPr>
          <p:spPr>
            <a:xfrm>
              <a:off x="1738313" y="615932"/>
              <a:ext cx="828675" cy="431818"/>
            </a:xfrm>
            <a:prstGeom prst="rect">
              <a:avLst/>
            </a:prstGeom>
            <a:solidFill>
              <a:srgbClr val="95AFC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Detailed program design</a:t>
              </a:r>
              <a:endParaRPr lang="en-ZA" sz="700" dirty="0">
                <a:solidFill>
                  <a:schemeClr val="tx1"/>
                </a:solidFill>
              </a:endParaRPr>
            </a:p>
          </p:txBody>
        </p:sp>
        <p:sp>
          <p:nvSpPr>
            <p:cNvPr id="118" name="Rectangle 117"/>
            <p:cNvSpPr/>
            <p:nvPr/>
          </p:nvSpPr>
          <p:spPr>
            <a:xfrm>
              <a:off x="2605088" y="615932"/>
              <a:ext cx="828675" cy="431818"/>
            </a:xfrm>
            <a:prstGeom prst="rect">
              <a:avLst/>
            </a:prstGeom>
            <a:solidFill>
              <a:srgbClr val="C34E43"/>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Network Architecture</a:t>
              </a:r>
              <a:endParaRPr lang="en-ZA" sz="700" dirty="0">
                <a:solidFill>
                  <a:schemeClr val="tx1"/>
                </a:solidFill>
              </a:endParaRPr>
            </a:p>
          </p:txBody>
        </p:sp>
        <p:sp>
          <p:nvSpPr>
            <p:cNvPr id="119" name="Rectangle 118"/>
            <p:cNvSpPr/>
            <p:nvPr/>
          </p:nvSpPr>
          <p:spPr>
            <a:xfrm>
              <a:off x="3472815" y="615932"/>
              <a:ext cx="828675" cy="431818"/>
            </a:xfrm>
            <a:prstGeom prst="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Screens</a:t>
              </a:r>
              <a:endParaRPr lang="en-ZA" sz="700" dirty="0">
                <a:solidFill>
                  <a:schemeClr val="tx1"/>
                </a:solidFill>
              </a:endParaRPr>
            </a:p>
          </p:txBody>
        </p:sp>
        <p:sp>
          <p:nvSpPr>
            <p:cNvPr id="120" name="Rectangle 119"/>
            <p:cNvSpPr/>
            <p:nvPr/>
          </p:nvSpPr>
          <p:spPr>
            <a:xfrm>
              <a:off x="4339590" y="615932"/>
              <a:ext cx="828675" cy="431818"/>
            </a:xfrm>
            <a:prstGeom prst="rect">
              <a:avLst/>
            </a:prstGeom>
            <a:solidFill>
              <a:srgbClr val="7030A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Timing of definitions</a:t>
              </a:r>
              <a:endParaRPr lang="en-ZA" sz="700" dirty="0">
                <a:solidFill>
                  <a:schemeClr val="tx1"/>
                </a:solidFill>
              </a:endParaRPr>
            </a:p>
          </p:txBody>
        </p:sp>
        <p:sp>
          <p:nvSpPr>
            <p:cNvPr id="121" name="Rectangle 120"/>
            <p:cNvSpPr/>
            <p:nvPr/>
          </p:nvSpPr>
          <p:spPr>
            <a:xfrm>
              <a:off x="5206365" y="615932"/>
              <a:ext cx="828675" cy="431818"/>
            </a:xfrm>
            <a:prstGeom prst="rect">
              <a:avLst/>
            </a:prstGeom>
            <a:solidFill>
              <a:srgbClr val="00B0F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Rule specification in program logic</a:t>
              </a:r>
            </a:p>
          </p:txBody>
        </p:sp>
      </p:grpSp>
      <p:sp>
        <p:nvSpPr>
          <p:cNvPr id="123" name="Rectangle 122"/>
          <p:cNvSpPr/>
          <p:nvPr/>
        </p:nvSpPr>
        <p:spPr>
          <a:xfrm>
            <a:off x="490016" y="5909323"/>
            <a:ext cx="828675" cy="431818"/>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800" dirty="0" smtClean="0">
                <a:solidFill>
                  <a:schemeClr val="tx1"/>
                </a:solidFill>
              </a:rPr>
              <a:t>Operational View</a:t>
            </a:r>
            <a:endParaRPr lang="en-ZA" sz="800" dirty="0">
              <a:solidFill>
                <a:schemeClr val="tx1"/>
              </a:solidFill>
            </a:endParaRPr>
          </a:p>
        </p:txBody>
      </p:sp>
      <p:grpSp>
        <p:nvGrpSpPr>
          <p:cNvPr id="124" name="Group 123"/>
          <p:cNvGrpSpPr/>
          <p:nvPr/>
        </p:nvGrpSpPr>
        <p:grpSpPr>
          <a:xfrm>
            <a:off x="1357743" y="5909323"/>
            <a:ext cx="5163502" cy="431818"/>
            <a:chOff x="871538" y="615932"/>
            <a:chExt cx="5163502" cy="431818"/>
          </a:xfrm>
          <a:scene3d>
            <a:camera prst="orthographicFront">
              <a:rot lat="0" lon="0" rev="0"/>
            </a:camera>
            <a:lightRig rig="balanced" dir="t">
              <a:rot lat="0" lon="0" rev="8700000"/>
            </a:lightRig>
          </a:scene3d>
        </p:grpSpPr>
        <p:sp>
          <p:nvSpPr>
            <p:cNvPr id="125" name="Rectangle 124"/>
            <p:cNvSpPr/>
            <p:nvPr/>
          </p:nvSpPr>
          <p:spPr>
            <a:xfrm>
              <a:off x="871538" y="615932"/>
              <a:ext cx="828675" cy="431818"/>
            </a:xfrm>
            <a:prstGeom prst="rect">
              <a:avLst/>
            </a:prstGeom>
            <a:solidFill>
              <a:srgbClr val="FFBF04"/>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Converted Data</a:t>
              </a:r>
              <a:endParaRPr lang="en-ZA" sz="700" dirty="0">
                <a:solidFill>
                  <a:schemeClr val="tx1"/>
                </a:solidFill>
              </a:endParaRPr>
            </a:p>
          </p:txBody>
        </p:sp>
        <p:sp>
          <p:nvSpPr>
            <p:cNvPr id="126" name="Rectangle 125"/>
            <p:cNvSpPr/>
            <p:nvPr/>
          </p:nvSpPr>
          <p:spPr>
            <a:xfrm>
              <a:off x="1738313" y="615932"/>
              <a:ext cx="828675" cy="431818"/>
            </a:xfrm>
            <a:prstGeom prst="rect">
              <a:avLst/>
            </a:prstGeom>
            <a:solidFill>
              <a:srgbClr val="95AFCC"/>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Executable programs</a:t>
              </a:r>
              <a:endParaRPr lang="en-ZA" sz="700" dirty="0">
                <a:solidFill>
                  <a:schemeClr val="tx1"/>
                </a:solidFill>
              </a:endParaRPr>
            </a:p>
          </p:txBody>
        </p:sp>
        <p:sp>
          <p:nvSpPr>
            <p:cNvPr id="127" name="Rectangle 126"/>
            <p:cNvSpPr/>
            <p:nvPr/>
          </p:nvSpPr>
          <p:spPr>
            <a:xfrm>
              <a:off x="2605088" y="615932"/>
              <a:ext cx="828675" cy="431818"/>
            </a:xfrm>
            <a:prstGeom prst="rect">
              <a:avLst/>
            </a:prstGeom>
            <a:solidFill>
              <a:srgbClr val="C34E43"/>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650" dirty="0" smtClean="0">
                  <a:solidFill>
                    <a:schemeClr val="tx1"/>
                  </a:solidFill>
                </a:rPr>
                <a:t>Communications facilities</a:t>
              </a:r>
              <a:endParaRPr lang="en-ZA" sz="650" dirty="0">
                <a:solidFill>
                  <a:schemeClr val="tx1"/>
                </a:solidFill>
              </a:endParaRPr>
            </a:p>
          </p:txBody>
        </p:sp>
        <p:sp>
          <p:nvSpPr>
            <p:cNvPr id="128" name="Rectangle 127"/>
            <p:cNvSpPr/>
            <p:nvPr/>
          </p:nvSpPr>
          <p:spPr>
            <a:xfrm>
              <a:off x="3472815" y="615932"/>
              <a:ext cx="828675" cy="431818"/>
            </a:xfrm>
            <a:prstGeom prst="rect">
              <a:avLst/>
            </a:prstGeom>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Trained people</a:t>
              </a:r>
              <a:endParaRPr lang="en-ZA" sz="700" dirty="0">
                <a:solidFill>
                  <a:schemeClr val="tx1"/>
                </a:solidFill>
              </a:endParaRPr>
            </a:p>
          </p:txBody>
        </p:sp>
        <p:sp>
          <p:nvSpPr>
            <p:cNvPr id="129" name="Rectangle 128"/>
            <p:cNvSpPr/>
            <p:nvPr/>
          </p:nvSpPr>
          <p:spPr>
            <a:xfrm>
              <a:off x="4339590" y="615932"/>
              <a:ext cx="828675" cy="431818"/>
            </a:xfrm>
            <a:prstGeom prst="rect">
              <a:avLst/>
            </a:prstGeom>
            <a:solidFill>
              <a:srgbClr val="7030A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Business events</a:t>
              </a:r>
              <a:endParaRPr lang="en-ZA" sz="700" dirty="0">
                <a:solidFill>
                  <a:schemeClr val="tx1"/>
                </a:solidFill>
              </a:endParaRPr>
            </a:p>
          </p:txBody>
        </p:sp>
        <p:sp>
          <p:nvSpPr>
            <p:cNvPr id="130" name="Rectangle 129"/>
            <p:cNvSpPr/>
            <p:nvPr/>
          </p:nvSpPr>
          <p:spPr>
            <a:xfrm>
              <a:off x="5206365" y="615932"/>
              <a:ext cx="828675" cy="431818"/>
            </a:xfrm>
            <a:prstGeom prst="rect">
              <a:avLst/>
            </a:prstGeom>
            <a:solidFill>
              <a:srgbClr val="00B0F0"/>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smtClean="0">
                  <a:solidFill>
                    <a:schemeClr val="tx1"/>
                  </a:solidFill>
                </a:rPr>
                <a:t>Enforced rule</a:t>
              </a:r>
            </a:p>
          </p:txBody>
        </p:sp>
      </p:grpSp>
      <p:sp>
        <p:nvSpPr>
          <p:cNvPr id="131" name="TextBox 130"/>
          <p:cNvSpPr txBox="1"/>
          <p:nvPr/>
        </p:nvSpPr>
        <p:spPr>
          <a:xfrm>
            <a:off x="2429536" y="2485254"/>
            <a:ext cx="2393669"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ZA" dirty="0" smtClean="0"/>
              <a:t>Business Architecture</a:t>
            </a:r>
            <a:endParaRPr lang="en-ZA" dirty="0"/>
          </a:p>
        </p:txBody>
      </p:sp>
      <p:sp>
        <p:nvSpPr>
          <p:cNvPr id="132" name="TextBox 131"/>
          <p:cNvSpPr txBox="1"/>
          <p:nvPr/>
        </p:nvSpPr>
        <p:spPr>
          <a:xfrm>
            <a:off x="2186418" y="3789122"/>
            <a:ext cx="2749535"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ZA" dirty="0" smtClean="0"/>
              <a:t>Information Architecture</a:t>
            </a:r>
            <a:endParaRPr lang="en-ZA" dirty="0"/>
          </a:p>
        </p:txBody>
      </p:sp>
      <p:sp>
        <p:nvSpPr>
          <p:cNvPr id="133" name="TextBox 132"/>
          <p:cNvSpPr txBox="1"/>
          <p:nvPr/>
        </p:nvSpPr>
        <p:spPr>
          <a:xfrm>
            <a:off x="1173312" y="4582928"/>
            <a:ext cx="4933595"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ZA" dirty="0" smtClean="0"/>
              <a:t>Information &amp; comm. Technology Architecture</a:t>
            </a:r>
            <a:endParaRPr lang="en-ZA" dirty="0"/>
          </a:p>
        </p:txBody>
      </p:sp>
      <p:sp>
        <p:nvSpPr>
          <p:cNvPr id="134" name="TextBox 133"/>
          <p:cNvSpPr txBox="1"/>
          <p:nvPr/>
        </p:nvSpPr>
        <p:spPr>
          <a:xfrm>
            <a:off x="500922" y="2037490"/>
            <a:ext cx="787395"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ZA" sz="2400" dirty="0" smtClean="0"/>
              <a:t>Key:</a:t>
            </a:r>
            <a:endParaRPr lang="en-ZA" sz="2400" dirty="0"/>
          </a:p>
        </p:txBody>
      </p:sp>
      <p:cxnSp>
        <p:nvCxnSpPr>
          <p:cNvPr id="137" name="Straight Arrow Connector 136"/>
          <p:cNvCxnSpPr>
            <a:endCxn id="134" idx="0"/>
          </p:cNvCxnSpPr>
          <p:nvPr/>
        </p:nvCxnSpPr>
        <p:spPr>
          <a:xfrm>
            <a:off x="887896" y="1709455"/>
            <a:ext cx="6724" cy="328035"/>
          </a:xfrm>
          <a:prstGeom prst="straightConnector1">
            <a:avLst/>
          </a:prstGeom>
          <a:ln w="28575">
            <a:tailEnd type="triangle" w="lg" len="lg"/>
          </a:ln>
        </p:spPr>
        <p:style>
          <a:lnRef idx="3">
            <a:schemeClr val="dk1"/>
          </a:lnRef>
          <a:fillRef idx="0">
            <a:schemeClr val="dk1"/>
          </a:fillRef>
          <a:effectRef idx="2">
            <a:schemeClr val="dk1"/>
          </a:effectRef>
          <a:fontRef idx="minor">
            <a:schemeClr val="tx1"/>
          </a:fontRef>
        </p:style>
      </p:cxnSp>
      <p:cxnSp>
        <p:nvCxnSpPr>
          <p:cNvPr id="205" name="Straight Arrow Connector 204"/>
          <p:cNvCxnSpPr/>
          <p:nvPr/>
        </p:nvCxnSpPr>
        <p:spPr>
          <a:xfrm>
            <a:off x="2820491" y="1592880"/>
            <a:ext cx="465404" cy="0"/>
          </a:xfrm>
          <a:prstGeom prst="straightConnector1">
            <a:avLst/>
          </a:prstGeom>
          <a:ln w="28575">
            <a:tailEnd type="triangle" w="lg" len="lg"/>
          </a:ln>
        </p:spPr>
        <p:style>
          <a:lnRef idx="3">
            <a:schemeClr val="dk1"/>
          </a:lnRef>
          <a:fillRef idx="0">
            <a:schemeClr val="dk1"/>
          </a:fillRef>
          <a:effectRef idx="2">
            <a:schemeClr val="dk1"/>
          </a:effectRef>
          <a:fontRef idx="minor">
            <a:schemeClr val="tx1"/>
          </a:fontRef>
        </p:style>
      </p:cxnSp>
      <p:sp>
        <p:nvSpPr>
          <p:cNvPr id="207" name="TextBox 206"/>
          <p:cNvSpPr txBox="1"/>
          <p:nvPr/>
        </p:nvSpPr>
        <p:spPr>
          <a:xfrm>
            <a:off x="501091" y="1378454"/>
            <a:ext cx="773610" cy="369332"/>
          </a:xfrm>
          <a:prstGeom prst="rect">
            <a:avLst/>
          </a:prstGeom>
          <a:noFill/>
        </p:spPr>
        <p:txBody>
          <a:bodyPr wrap="none" rtlCol="0">
            <a:spAutoFit/>
          </a:bodyPr>
          <a:lstStyle/>
          <a:p>
            <a:r>
              <a:rPr lang="en-ZA" dirty="0" smtClean="0"/>
              <a:t>Views</a:t>
            </a:r>
            <a:endParaRPr lang="en-ZA" dirty="0"/>
          </a:p>
        </p:txBody>
      </p:sp>
      <p:sp>
        <p:nvSpPr>
          <p:cNvPr id="209" name="TextBox 208"/>
          <p:cNvSpPr txBox="1"/>
          <p:nvPr/>
        </p:nvSpPr>
        <p:spPr>
          <a:xfrm>
            <a:off x="1485448" y="1377022"/>
            <a:ext cx="1367106" cy="369332"/>
          </a:xfrm>
          <a:prstGeom prst="rect">
            <a:avLst/>
          </a:prstGeom>
          <a:noFill/>
        </p:spPr>
        <p:txBody>
          <a:bodyPr wrap="none" rtlCol="0">
            <a:spAutoFit/>
          </a:bodyPr>
          <a:lstStyle/>
          <a:p>
            <a:r>
              <a:rPr lang="en-ZA" dirty="0" smtClean="0"/>
              <a:t>View Points</a:t>
            </a:r>
            <a:endParaRPr lang="en-ZA" dirty="0"/>
          </a:p>
        </p:txBody>
      </p:sp>
      <p:sp>
        <p:nvSpPr>
          <p:cNvPr id="210" name="TextBox 209"/>
          <p:cNvSpPr txBox="1"/>
          <p:nvPr/>
        </p:nvSpPr>
        <p:spPr>
          <a:xfrm>
            <a:off x="2102344" y="6457890"/>
            <a:ext cx="2685351" cy="400110"/>
          </a:xfrm>
          <a:prstGeom prst="rect">
            <a:avLst/>
          </a:prstGeom>
          <a:noFill/>
        </p:spPr>
        <p:txBody>
          <a:bodyPr wrap="none" rtlCol="0">
            <a:spAutoFit/>
          </a:bodyPr>
          <a:lstStyle/>
          <a:p>
            <a:r>
              <a:rPr lang="en-ZA" sz="2000" b="1" u="sng" dirty="0" err="1" smtClean="0">
                <a:solidFill>
                  <a:srgbClr val="D54E28"/>
                </a:solidFill>
              </a:rPr>
              <a:t>Zachman</a:t>
            </a:r>
            <a:r>
              <a:rPr lang="en-ZA" sz="2000" b="1" u="sng" dirty="0" smtClean="0">
                <a:solidFill>
                  <a:srgbClr val="D54E28"/>
                </a:solidFill>
              </a:rPr>
              <a:t> Framework</a:t>
            </a:r>
            <a:endParaRPr lang="en-ZA" sz="2000" b="1" u="sng" dirty="0">
              <a:solidFill>
                <a:srgbClr val="D54E28"/>
              </a:solidFill>
            </a:endParaRPr>
          </a:p>
        </p:txBody>
      </p:sp>
      <p:sp>
        <p:nvSpPr>
          <p:cNvPr id="211" name="Content Placeholder 2"/>
          <p:cNvSpPr>
            <a:spLocks noGrp="1"/>
          </p:cNvSpPr>
          <p:nvPr>
            <p:ph idx="1"/>
          </p:nvPr>
        </p:nvSpPr>
        <p:spPr>
          <a:xfrm>
            <a:off x="6790202" y="2350481"/>
            <a:ext cx="5363116" cy="2877281"/>
          </a:xfrm>
        </p:spPr>
        <p:style>
          <a:lnRef idx="2">
            <a:schemeClr val="accent2"/>
          </a:lnRef>
          <a:fillRef idx="1">
            <a:schemeClr val="lt1"/>
          </a:fillRef>
          <a:effectRef idx="0">
            <a:schemeClr val="accent2"/>
          </a:effectRef>
          <a:fontRef idx="minor">
            <a:schemeClr val="dk1"/>
          </a:fontRef>
        </p:style>
        <p:txBody>
          <a:bodyPr>
            <a:normAutofit/>
          </a:bodyPr>
          <a:lstStyle/>
          <a:p>
            <a:r>
              <a:rPr lang="en-ZA" b="1" dirty="0">
                <a:solidFill>
                  <a:schemeClr val="accent4"/>
                </a:solidFill>
              </a:rPr>
              <a:t>Architecture View </a:t>
            </a:r>
            <a:r>
              <a:rPr lang="en-ZA" b="1" dirty="0"/>
              <a:t>: </a:t>
            </a:r>
            <a:r>
              <a:rPr lang="en-ZA" dirty="0"/>
              <a:t>A </a:t>
            </a:r>
            <a:r>
              <a:rPr lang="en-ZA" i="1" dirty="0"/>
              <a:t>view </a:t>
            </a:r>
            <a:r>
              <a:rPr lang="en-ZA" dirty="0"/>
              <a:t>is a representation of a system from the perspective of a related set of concerns. A view is what you see (or what a stakeholder sees). Views are specific.</a:t>
            </a:r>
          </a:p>
          <a:p>
            <a:r>
              <a:rPr lang="en-ZA" b="1" dirty="0">
                <a:solidFill>
                  <a:schemeClr val="accent4"/>
                </a:solidFill>
              </a:rPr>
              <a:t>Architecture Viewpoint</a:t>
            </a:r>
            <a:r>
              <a:rPr lang="en-ZA" dirty="0"/>
              <a:t>: where you are looking from; the vantage point or perspective. Viewpoints are generic. A model (or description) of the information contained in a view.</a:t>
            </a:r>
          </a:p>
          <a:p>
            <a:endParaRPr lang="en-ZA" dirty="0"/>
          </a:p>
        </p:txBody>
      </p:sp>
    </p:spTree>
    <p:extLst>
      <p:ext uri="{BB962C8B-B14F-4D97-AF65-F5344CB8AC3E}">
        <p14:creationId xmlns:p14="http://schemas.microsoft.com/office/powerpoint/2010/main" val="54772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500"/>
                                        <p:tgtEl>
                                          <p:spTgt spid="1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fade">
                                      <p:cBhvr>
                                        <p:cTn id="35" dur="500"/>
                                        <p:tgtEl>
                                          <p:spTgt spid="1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3"/>
                                        </p:tgtEl>
                                        <p:attrNameLst>
                                          <p:attrName>style.visibility</p:attrName>
                                        </p:attrNameLst>
                                      </p:cBhvr>
                                      <p:to>
                                        <p:strVal val="visible"/>
                                      </p:to>
                                    </p:set>
                                    <p:animEffect transition="in" filter="fade">
                                      <p:cBhvr>
                                        <p:cTn id="40" dur="500"/>
                                        <p:tgtEl>
                                          <p:spTgt spid="1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par>
                                <p:cTn id="46" presetID="10" presetClass="entr" presetSubtype="0" fill="hold" nodeType="withEffect">
                                  <p:stCondLst>
                                    <p:cond delay="0"/>
                                  </p:stCondLst>
                                  <p:childTnLst>
                                    <p:set>
                                      <p:cBhvr>
                                        <p:cTn id="47" dur="1" fill="hold">
                                          <p:stCondLst>
                                            <p:cond delay="0"/>
                                          </p:stCondLst>
                                        </p:cTn>
                                        <p:tgtEl>
                                          <p:spTgt spid="205"/>
                                        </p:tgtEl>
                                        <p:attrNameLst>
                                          <p:attrName>style.visibility</p:attrName>
                                        </p:attrNameLst>
                                      </p:cBhvr>
                                      <p:to>
                                        <p:strVal val="visible"/>
                                      </p:to>
                                    </p:set>
                                    <p:animEffect transition="in" filter="fade">
                                      <p:cBhvr>
                                        <p:cTn id="48" dur="500"/>
                                        <p:tgtEl>
                                          <p:spTgt spid="20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500"/>
                                        <p:tgtEl>
                                          <p:spTgt spid="7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4"/>
                                        </p:tgtEl>
                                        <p:attrNameLst>
                                          <p:attrName>style.visibility</p:attrName>
                                        </p:attrNameLst>
                                      </p:cBhvr>
                                      <p:to>
                                        <p:strVal val="visible"/>
                                      </p:to>
                                    </p:set>
                                    <p:animEffect transition="in" filter="fade">
                                      <p:cBhvr>
                                        <p:cTn id="56" dur="500"/>
                                        <p:tgtEl>
                                          <p:spTgt spid="1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fade">
                                      <p:cBhvr>
                                        <p:cTn id="61" dur="500"/>
                                        <p:tgtEl>
                                          <p:spTgt spid="7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1"/>
                                        </p:tgtEl>
                                        <p:attrNameLst>
                                          <p:attrName>style.visibility</p:attrName>
                                        </p:attrNameLst>
                                      </p:cBhvr>
                                      <p:to>
                                        <p:strVal val="visible"/>
                                      </p:to>
                                    </p:set>
                                    <p:animEffect transition="in" filter="fade">
                                      <p:cBhvr>
                                        <p:cTn id="64" dur="500"/>
                                        <p:tgtEl>
                                          <p:spTgt spid="1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fade">
                                      <p:cBhvr>
                                        <p:cTn id="69" dur="500"/>
                                        <p:tgtEl>
                                          <p:spTgt spid="8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2"/>
                                        </p:tgtEl>
                                        <p:attrNameLst>
                                          <p:attrName>style.visibility</p:attrName>
                                        </p:attrNameLst>
                                      </p:cBhvr>
                                      <p:to>
                                        <p:strVal val="visible"/>
                                      </p:to>
                                    </p:set>
                                    <p:animEffect transition="in" filter="fade">
                                      <p:cBhvr>
                                        <p:cTn id="74" dur="500"/>
                                        <p:tgtEl>
                                          <p:spTgt spid="132"/>
                                        </p:tgtEl>
                                      </p:cBhvr>
                                    </p:animEffect>
                                  </p:childTnLst>
                                </p:cTn>
                              </p:par>
                              <p:par>
                                <p:cTn id="75" presetID="10"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fade">
                                      <p:cBhvr>
                                        <p:cTn id="77" dur="500"/>
                                        <p:tgtEl>
                                          <p:spTgt spid="9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33"/>
                                        </p:tgtEl>
                                        <p:attrNameLst>
                                          <p:attrName>style.visibility</p:attrName>
                                        </p:attrNameLst>
                                      </p:cBhvr>
                                      <p:to>
                                        <p:strVal val="visible"/>
                                      </p:to>
                                    </p:set>
                                    <p:animEffect transition="in" filter="fade">
                                      <p:cBhvr>
                                        <p:cTn id="82" dur="500"/>
                                        <p:tgtEl>
                                          <p:spTgt spid="133"/>
                                        </p:tgtEl>
                                      </p:cBhvr>
                                    </p:animEffect>
                                  </p:childTnLst>
                                </p:cTn>
                              </p:par>
                              <p:par>
                                <p:cTn id="83" presetID="10" presetClass="entr" presetSubtype="0" fill="hold" nodeType="withEffect">
                                  <p:stCondLst>
                                    <p:cond delay="0"/>
                                  </p:stCondLst>
                                  <p:childTnLst>
                                    <p:set>
                                      <p:cBhvr>
                                        <p:cTn id="84" dur="1" fill="hold">
                                          <p:stCondLst>
                                            <p:cond delay="0"/>
                                          </p:stCondLst>
                                        </p:cTn>
                                        <p:tgtEl>
                                          <p:spTgt spid="106"/>
                                        </p:tgtEl>
                                        <p:attrNameLst>
                                          <p:attrName>style.visibility</p:attrName>
                                        </p:attrNameLst>
                                      </p:cBhvr>
                                      <p:to>
                                        <p:strVal val="visible"/>
                                      </p:to>
                                    </p:set>
                                    <p:animEffect transition="in" filter="fade">
                                      <p:cBhvr>
                                        <p:cTn id="85" dur="500"/>
                                        <p:tgtEl>
                                          <p:spTgt spid="10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24"/>
                                        </p:tgtEl>
                                        <p:attrNameLst>
                                          <p:attrName>style.visibility</p:attrName>
                                        </p:attrNameLst>
                                      </p:cBhvr>
                                      <p:to>
                                        <p:strVal val="visible"/>
                                      </p:to>
                                    </p:set>
                                    <p:animEffect transition="in" filter="fade">
                                      <p:cBhvr>
                                        <p:cTn id="95" dur="500"/>
                                        <p:tgtEl>
                                          <p:spTgt spid="12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10"/>
                                        </p:tgtEl>
                                        <p:attrNameLst>
                                          <p:attrName>style.visibility</p:attrName>
                                        </p:attrNameLst>
                                      </p:cBhvr>
                                      <p:to>
                                        <p:strVal val="visible"/>
                                      </p:to>
                                    </p:set>
                                    <p:animEffect transition="in" filter="fade">
                                      <p:cBhvr>
                                        <p:cTn id="10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7" grpId="0" animBg="1"/>
      <p:bldP spid="96" grpId="0" animBg="1"/>
      <p:bldP spid="105" grpId="0" animBg="1"/>
      <p:bldP spid="114" grpId="0" animBg="1"/>
      <p:bldP spid="123" grpId="0" animBg="1"/>
      <p:bldP spid="131" grpId="0"/>
      <p:bldP spid="132" grpId="0"/>
      <p:bldP spid="133" grpId="0"/>
      <p:bldP spid="134" grpId="0"/>
      <p:bldP spid="207" grpId="0"/>
      <p:bldP spid="209" grpId="0"/>
      <p:bldP spid="2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Capability-Based Planning</a:t>
            </a:r>
          </a:p>
        </p:txBody>
      </p:sp>
      <p:sp>
        <p:nvSpPr>
          <p:cNvPr id="3" name="Content Placeholder 2"/>
          <p:cNvSpPr>
            <a:spLocks noGrp="1"/>
          </p:cNvSpPr>
          <p:nvPr>
            <p:ph idx="1"/>
          </p:nvPr>
        </p:nvSpPr>
        <p:spPr/>
        <p:txBody>
          <a:bodyPr>
            <a:normAutofit/>
          </a:bodyPr>
          <a:lstStyle/>
          <a:p>
            <a:r>
              <a:rPr lang="en-ZA" sz="2000" dirty="0"/>
              <a:t>It is business-driven and business-led and combines the requisite efforts of all lines of business to achieve the desired capability</a:t>
            </a:r>
            <a:r>
              <a:rPr lang="en-ZA" sz="2000" dirty="0" smtClean="0"/>
              <a:t>.</a:t>
            </a:r>
          </a:p>
          <a:p>
            <a:r>
              <a:rPr lang="en-ZA" sz="2000" dirty="0" smtClean="0"/>
              <a:t>Capability-based </a:t>
            </a:r>
            <a:r>
              <a:rPr lang="en-ZA" sz="2000" dirty="0"/>
              <a:t>planning accommodates most, if not all, of the corporate business </a:t>
            </a:r>
            <a:r>
              <a:rPr lang="en-ZA" sz="2000" dirty="0" smtClean="0"/>
              <a:t>models.</a:t>
            </a:r>
          </a:p>
          <a:p>
            <a:r>
              <a:rPr lang="en-ZA" sz="2000" dirty="0"/>
              <a:t>M</a:t>
            </a:r>
            <a:r>
              <a:rPr lang="en-ZA" sz="2000" dirty="0" smtClean="0"/>
              <a:t>any </a:t>
            </a:r>
            <a:r>
              <a:rPr lang="en-ZA" sz="2000" dirty="0"/>
              <a:t>capabilities are "horizontal" and go against the grain of normal vertical corporate governance</a:t>
            </a:r>
            <a:r>
              <a:rPr lang="en-ZA" sz="2000" dirty="0" smtClean="0"/>
              <a:t>.</a:t>
            </a:r>
          </a:p>
          <a:p>
            <a:endParaRPr lang="en-ZA" sz="2000" dirty="0" smtClean="0"/>
          </a:p>
          <a:p>
            <a:r>
              <a:rPr lang="en-ZA" sz="2000" dirty="0" smtClean="0"/>
              <a:t>Three Capability Dimensions:</a:t>
            </a:r>
          </a:p>
          <a:p>
            <a:pPr marL="800100" lvl="1" indent="-342900">
              <a:buFont typeface="+mj-lt"/>
              <a:buAutoNum type="arabicPeriod"/>
            </a:pPr>
            <a:r>
              <a:rPr lang="en-ZA" sz="1800" dirty="0" smtClean="0"/>
              <a:t>People: Training</a:t>
            </a:r>
          </a:p>
          <a:p>
            <a:pPr marL="800100" lvl="1" indent="-342900">
              <a:buFont typeface="+mj-lt"/>
              <a:buAutoNum type="arabicPeriod"/>
            </a:pPr>
            <a:r>
              <a:rPr lang="en-ZA" sz="1800" dirty="0" smtClean="0"/>
              <a:t>Process: Business Processes/Information Management</a:t>
            </a:r>
          </a:p>
          <a:p>
            <a:pPr marL="800100" lvl="1" indent="-342900">
              <a:buFont typeface="+mj-lt"/>
              <a:buAutoNum type="arabicPeriod"/>
            </a:pPr>
            <a:r>
              <a:rPr lang="en-ZA" sz="1800" dirty="0" smtClean="0"/>
              <a:t>Material: Infrastructure/Technology/Equipment </a:t>
            </a:r>
            <a:endParaRPr lang="en-ZA" sz="18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93</a:t>
            </a:fld>
            <a:endParaRPr lang="en-US" dirty="0"/>
          </a:p>
        </p:txBody>
      </p:sp>
      <p:sp>
        <p:nvSpPr>
          <p:cNvPr id="5" name="Rectangle 4"/>
          <p:cNvSpPr/>
          <p:nvPr/>
        </p:nvSpPr>
        <p:spPr>
          <a:xfrm>
            <a:off x="162180" y="806360"/>
            <a:ext cx="9214049" cy="646331"/>
          </a:xfrm>
          <a:prstGeom prst="rect">
            <a:avLst/>
          </a:prstGeom>
        </p:spPr>
        <p:txBody>
          <a:bodyPr wrap="square">
            <a:spAutoFit/>
          </a:bodyPr>
          <a:lstStyle/>
          <a:p>
            <a:r>
              <a:rPr lang="en-ZA" i="1" dirty="0" smtClean="0">
                <a:solidFill>
                  <a:schemeClr val="bg1">
                    <a:lumMod val="65000"/>
                  </a:schemeClr>
                </a:solidFill>
                <a:latin typeface="Arial" panose="020B0604020202020204" pitchFamily="34" charset="0"/>
              </a:rPr>
              <a:t>“focuses </a:t>
            </a:r>
            <a:r>
              <a:rPr lang="en-ZA" i="1" dirty="0">
                <a:solidFill>
                  <a:schemeClr val="bg1">
                    <a:lumMod val="65000"/>
                  </a:schemeClr>
                </a:solidFill>
                <a:latin typeface="Arial" panose="020B0604020202020204" pitchFamily="34" charset="0"/>
              </a:rPr>
              <a:t>on the planning, engineering, and delivery of strategic business capabilities to the enterprise</a:t>
            </a:r>
            <a:r>
              <a:rPr lang="en-ZA" i="1" dirty="0" smtClean="0">
                <a:solidFill>
                  <a:schemeClr val="bg1">
                    <a:lumMod val="65000"/>
                  </a:schemeClr>
                </a:solidFill>
                <a:latin typeface="Arial" panose="020B0604020202020204" pitchFamily="34" charset="0"/>
              </a:rPr>
              <a:t>.”</a:t>
            </a:r>
            <a:endParaRPr lang="en-ZA" i="1" dirty="0">
              <a:solidFill>
                <a:schemeClr val="bg1">
                  <a:lumMod val="65000"/>
                </a:schemeClr>
              </a:solidFill>
            </a:endParaRPr>
          </a:p>
        </p:txBody>
      </p:sp>
    </p:spTree>
    <p:extLst>
      <p:ext uri="{BB962C8B-B14F-4D97-AF65-F5344CB8AC3E}">
        <p14:creationId xmlns:p14="http://schemas.microsoft.com/office/powerpoint/2010/main" val="388926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Capability-Based Planning</a:t>
            </a:r>
          </a:p>
        </p:txBody>
      </p:sp>
      <p:pic>
        <p:nvPicPr>
          <p:cNvPr id="5" name="Content Placeholder 4"/>
          <p:cNvPicPr>
            <a:picLocks noGrp="1" noChangeAspect="1"/>
          </p:cNvPicPr>
          <p:nvPr>
            <p:ph idx="1"/>
          </p:nvPr>
        </p:nvPicPr>
        <p:blipFill rotWithShape="1">
          <a:blip r:embed="rId2"/>
          <a:srcRect l="28109" t="29095" r="15146" b="15365"/>
          <a:stretch/>
        </p:blipFill>
        <p:spPr>
          <a:xfrm>
            <a:off x="162180" y="1596571"/>
            <a:ext cx="9605934" cy="5285948"/>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94</a:t>
            </a:fld>
            <a:endParaRPr lang="en-US" dirty="0"/>
          </a:p>
        </p:txBody>
      </p:sp>
      <p:grpSp>
        <p:nvGrpSpPr>
          <p:cNvPr id="10" name="Group 9"/>
          <p:cNvGrpSpPr/>
          <p:nvPr/>
        </p:nvGrpSpPr>
        <p:grpSpPr>
          <a:xfrm>
            <a:off x="8861490" y="2569186"/>
            <a:ext cx="3327335" cy="1669141"/>
            <a:chOff x="1799776" y="949927"/>
            <a:chExt cx="8197400" cy="3742151"/>
          </a:xfrm>
        </p:grpSpPr>
        <p:sp>
          <p:nvSpPr>
            <p:cNvPr id="11" name="Rectangle 10"/>
            <p:cNvSpPr/>
            <p:nvPr/>
          </p:nvSpPr>
          <p:spPr>
            <a:xfrm>
              <a:off x="1799776" y="1897148"/>
              <a:ext cx="7155540" cy="279493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pic>
          <p:nvPicPr>
            <p:cNvPr id="12" name="Picture 2" descr="http://swanwellness.com/wp-content/uploads/2013/07/light-bulb-03.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000" l="10000" r="90000"/>
                      </a14:imgEffect>
                    </a14:imgLayer>
                  </a14:imgProps>
                </a:ext>
                <a:ext uri="{28A0092B-C50C-407E-A947-70E740481C1C}">
                  <a14:useLocalDpi xmlns:a14="http://schemas.microsoft.com/office/drawing/2010/main" val="0"/>
                </a:ext>
              </a:extLst>
            </a:blip>
            <a:srcRect/>
            <a:stretch>
              <a:fillRect/>
            </a:stretch>
          </p:blipFill>
          <p:spPr bwMode="auto">
            <a:xfrm>
              <a:off x="7913455" y="949927"/>
              <a:ext cx="2083721" cy="234468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13" name="Rectangle 12"/>
          <p:cNvSpPr/>
          <p:nvPr/>
        </p:nvSpPr>
        <p:spPr>
          <a:xfrm>
            <a:off x="8955773" y="3092095"/>
            <a:ext cx="2715875" cy="1077218"/>
          </a:xfrm>
          <a:prstGeom prst="rect">
            <a:avLst/>
          </a:prstGeom>
        </p:spPr>
        <p:txBody>
          <a:bodyPr wrap="square">
            <a:spAutoFit/>
          </a:bodyPr>
          <a:lstStyle/>
          <a:p>
            <a:r>
              <a:rPr lang="en-ZA" sz="1600" dirty="0">
                <a:solidFill>
                  <a:schemeClr val="bg1"/>
                </a:solidFill>
              </a:rPr>
              <a:t>Many capabilities are "horizontal" and go against the grain of normal vertical corporate governance.</a:t>
            </a:r>
          </a:p>
        </p:txBody>
      </p:sp>
    </p:spTree>
    <p:extLst>
      <p:ext uri="{BB962C8B-B14F-4D97-AF65-F5344CB8AC3E}">
        <p14:creationId xmlns:p14="http://schemas.microsoft.com/office/powerpoint/2010/main" val="190605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7589080" y="4968865"/>
            <a:ext cx="3070708" cy="369332"/>
            <a:chOff x="7559276" y="5020376"/>
            <a:chExt cx="3070708" cy="369332"/>
          </a:xfrm>
        </p:grpSpPr>
        <p:sp>
          <p:nvSpPr>
            <p:cNvPr id="39" name="Rectangle 38"/>
            <p:cNvSpPr/>
            <p:nvPr/>
          </p:nvSpPr>
          <p:spPr>
            <a:xfrm>
              <a:off x="7971343" y="5020376"/>
              <a:ext cx="2565959" cy="369332"/>
            </a:xfrm>
            <a:prstGeom prst="rect">
              <a:avLst/>
            </a:prstGeom>
            <a:solidFill>
              <a:schemeClr val="bg1"/>
            </a:solidFill>
          </p:spPr>
          <p:txBody>
            <a:bodyPr wrap="none">
              <a:spAutoFit/>
            </a:bodyPr>
            <a:lstStyle/>
            <a:p>
              <a:r>
                <a:rPr lang="en-ZA" b="1" dirty="0"/>
                <a:t>Strategic Architecture</a:t>
              </a:r>
              <a:endParaRPr lang="en-ZA" dirty="0"/>
            </a:p>
          </p:txBody>
        </p:sp>
        <p:cxnSp>
          <p:nvCxnSpPr>
            <p:cNvPr id="42" name="Straight Connector 41"/>
            <p:cNvCxnSpPr/>
            <p:nvPr/>
          </p:nvCxnSpPr>
          <p:spPr>
            <a:xfrm flipH="1">
              <a:off x="7559276" y="5362469"/>
              <a:ext cx="3070708" cy="19736"/>
            </a:xfrm>
            <a:prstGeom prst="line">
              <a:avLst/>
            </a:prstGeom>
            <a:ln>
              <a:solidFill>
                <a:schemeClr val="accent5">
                  <a:lumMod val="75000"/>
                </a:schemeClr>
              </a:solidFill>
              <a:prstDash val="sysDash"/>
            </a:ln>
          </p:spPr>
          <p:style>
            <a:lnRef idx="3">
              <a:schemeClr val="dk1"/>
            </a:lnRef>
            <a:fillRef idx="0">
              <a:schemeClr val="dk1"/>
            </a:fillRef>
            <a:effectRef idx="2">
              <a:schemeClr val="dk1"/>
            </a:effectRef>
            <a:fontRef idx="minor">
              <a:schemeClr val="tx1"/>
            </a:fontRef>
          </p:style>
        </p:cxnSp>
      </p:grpSp>
      <p:sp>
        <p:nvSpPr>
          <p:cNvPr id="2" name="Title 1"/>
          <p:cNvSpPr>
            <a:spLocks noGrp="1"/>
          </p:cNvSpPr>
          <p:nvPr>
            <p:ph type="title"/>
          </p:nvPr>
        </p:nvSpPr>
        <p:spPr/>
        <p:txBody>
          <a:bodyPr/>
          <a:lstStyle/>
          <a:p>
            <a:r>
              <a:rPr lang="en-ZA" dirty="0"/>
              <a:t>Architecture Landscape</a:t>
            </a:r>
          </a:p>
        </p:txBody>
      </p:sp>
      <p:sp>
        <p:nvSpPr>
          <p:cNvPr id="3" name="Content Placeholder 2"/>
          <p:cNvSpPr>
            <a:spLocks noGrp="1"/>
          </p:cNvSpPr>
          <p:nvPr>
            <p:ph idx="1"/>
          </p:nvPr>
        </p:nvSpPr>
        <p:spPr>
          <a:xfrm>
            <a:off x="179254" y="1089922"/>
            <a:ext cx="9636359" cy="2837166"/>
          </a:xfrm>
        </p:spPr>
        <p:txBody>
          <a:bodyPr/>
          <a:lstStyle/>
          <a:p>
            <a:r>
              <a:rPr lang="en-ZA" b="1" dirty="0" smtClean="0"/>
              <a:t>Shows how the AM (Architectural Model) has changed over time. </a:t>
            </a:r>
          </a:p>
          <a:p>
            <a:r>
              <a:rPr lang="en-ZA" b="1" dirty="0" smtClean="0"/>
              <a:t>Strategic </a:t>
            </a:r>
            <a:r>
              <a:rPr lang="en-ZA" b="1" dirty="0"/>
              <a:t>Architecture</a:t>
            </a:r>
            <a:r>
              <a:rPr lang="en-ZA" dirty="0"/>
              <a:t> provides an organizing framework for operational and change activity and allows for direction setting at an executive level.</a:t>
            </a:r>
          </a:p>
          <a:p>
            <a:r>
              <a:rPr lang="en-ZA" dirty="0"/>
              <a:t>Segment</a:t>
            </a:r>
            <a:r>
              <a:rPr lang="en-ZA" b="1" dirty="0"/>
              <a:t> Architecture</a:t>
            </a:r>
            <a:r>
              <a:rPr lang="en-ZA" dirty="0"/>
              <a:t> provides an organizing framework for operational and change activity and allows for direction setting and the development of effective architecture roadmaps at a program or portfolio level.</a:t>
            </a:r>
          </a:p>
          <a:p>
            <a:r>
              <a:rPr lang="en-ZA" b="1" dirty="0" smtClean="0"/>
              <a:t>Capability Architecture</a:t>
            </a:r>
            <a:r>
              <a:rPr lang="en-ZA" dirty="0"/>
              <a:t> provides an organizing framework for change activity and the development of effective architecture roadmaps realizing capability increments</a:t>
            </a:r>
            <a:r>
              <a:rPr lang="en-ZA" dirty="0" smtClean="0"/>
              <a:t>.</a:t>
            </a:r>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95</a:t>
            </a:fld>
            <a:endParaRPr lang="en-US" dirty="0"/>
          </a:p>
        </p:txBody>
      </p:sp>
      <p:sp>
        <p:nvSpPr>
          <p:cNvPr id="41" name="Rectangle 40"/>
          <p:cNvSpPr/>
          <p:nvPr/>
        </p:nvSpPr>
        <p:spPr>
          <a:xfrm>
            <a:off x="7969564" y="5707529"/>
            <a:ext cx="2690224" cy="369332"/>
          </a:xfrm>
          <a:prstGeom prst="rect">
            <a:avLst/>
          </a:prstGeom>
          <a:solidFill>
            <a:schemeClr val="bg1"/>
          </a:solidFill>
        </p:spPr>
        <p:txBody>
          <a:bodyPr wrap="none">
            <a:spAutoFit/>
          </a:bodyPr>
          <a:lstStyle/>
          <a:p>
            <a:r>
              <a:rPr lang="en-ZA" b="1" dirty="0"/>
              <a:t>Capability Architecture</a:t>
            </a:r>
            <a:endParaRPr lang="en-ZA" dirty="0"/>
          </a:p>
        </p:txBody>
      </p:sp>
      <p:grpSp>
        <p:nvGrpSpPr>
          <p:cNvPr id="48" name="Group 47"/>
          <p:cNvGrpSpPr/>
          <p:nvPr/>
        </p:nvGrpSpPr>
        <p:grpSpPr>
          <a:xfrm>
            <a:off x="7559276" y="5338197"/>
            <a:ext cx="3021000" cy="448619"/>
            <a:chOff x="7559276" y="5338197"/>
            <a:chExt cx="3021000" cy="448619"/>
          </a:xfrm>
        </p:grpSpPr>
        <p:sp>
          <p:nvSpPr>
            <p:cNvPr id="40" name="Rectangle 39"/>
            <p:cNvSpPr/>
            <p:nvPr/>
          </p:nvSpPr>
          <p:spPr>
            <a:xfrm>
              <a:off x="7959011" y="5338197"/>
              <a:ext cx="2502673" cy="369332"/>
            </a:xfrm>
            <a:prstGeom prst="rect">
              <a:avLst/>
            </a:prstGeom>
            <a:solidFill>
              <a:schemeClr val="bg1"/>
            </a:solidFill>
          </p:spPr>
          <p:txBody>
            <a:bodyPr wrap="none">
              <a:spAutoFit/>
            </a:bodyPr>
            <a:lstStyle/>
            <a:p>
              <a:r>
                <a:rPr lang="en-ZA" dirty="0"/>
                <a:t>Segment</a:t>
              </a:r>
              <a:r>
                <a:rPr lang="en-ZA" b="1" dirty="0"/>
                <a:t> Architecture</a:t>
              </a:r>
              <a:endParaRPr lang="en-ZA" dirty="0"/>
            </a:p>
          </p:txBody>
        </p:sp>
        <p:cxnSp>
          <p:nvCxnSpPr>
            <p:cNvPr id="46" name="Straight Connector 45"/>
            <p:cNvCxnSpPr/>
            <p:nvPr/>
          </p:nvCxnSpPr>
          <p:spPr>
            <a:xfrm flipH="1">
              <a:off x="7559276" y="5742808"/>
              <a:ext cx="3021000" cy="44008"/>
            </a:xfrm>
            <a:prstGeom prst="line">
              <a:avLst/>
            </a:prstGeom>
            <a:ln>
              <a:solidFill>
                <a:schemeClr val="accent5">
                  <a:lumMod val="75000"/>
                </a:schemeClr>
              </a:solidFill>
              <a:prstDash val="sysDash"/>
            </a:ln>
          </p:spPr>
          <p:style>
            <a:lnRef idx="3">
              <a:schemeClr val="dk1"/>
            </a:lnRef>
            <a:fillRef idx="0">
              <a:schemeClr val="dk1"/>
            </a:fillRef>
            <a:effectRef idx="2">
              <a:schemeClr val="dk1"/>
            </a:effectRef>
            <a:fontRef idx="minor">
              <a:schemeClr val="tx1"/>
            </a:fontRef>
          </p:style>
        </p:cxnSp>
      </p:grpSp>
      <p:grpSp>
        <p:nvGrpSpPr>
          <p:cNvPr id="49" name="Group 48"/>
          <p:cNvGrpSpPr/>
          <p:nvPr/>
        </p:nvGrpSpPr>
        <p:grpSpPr>
          <a:xfrm>
            <a:off x="514310" y="4530944"/>
            <a:ext cx="7503256" cy="1982776"/>
            <a:chOff x="514310" y="4530944"/>
            <a:chExt cx="7503256" cy="1982776"/>
          </a:xfrm>
        </p:grpSpPr>
        <p:sp>
          <p:nvSpPr>
            <p:cNvPr id="11" name="Rectangle 10"/>
            <p:cNvSpPr/>
            <p:nvPr/>
          </p:nvSpPr>
          <p:spPr>
            <a:xfrm>
              <a:off x="514310" y="5017488"/>
              <a:ext cx="7503256" cy="10084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ZA"/>
            </a:p>
          </p:txBody>
        </p:sp>
        <p:sp>
          <p:nvSpPr>
            <p:cNvPr id="12" name="Rounded Rectangle 11"/>
            <p:cNvSpPr/>
            <p:nvPr/>
          </p:nvSpPr>
          <p:spPr>
            <a:xfrm>
              <a:off x="1127661" y="5123506"/>
              <a:ext cx="1033669" cy="82163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ZA" dirty="0" smtClean="0"/>
                <a:t>AM 1</a:t>
              </a:r>
              <a:endParaRPr lang="en-ZA" dirty="0"/>
            </a:p>
          </p:txBody>
        </p:sp>
        <p:sp>
          <p:nvSpPr>
            <p:cNvPr id="13" name="Rounded Rectangle 12"/>
            <p:cNvSpPr/>
            <p:nvPr/>
          </p:nvSpPr>
          <p:spPr>
            <a:xfrm>
              <a:off x="2947865" y="5123506"/>
              <a:ext cx="1033669" cy="82163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ZA" dirty="0" smtClean="0"/>
                <a:t>AM2</a:t>
              </a:r>
              <a:endParaRPr lang="en-ZA" dirty="0"/>
            </a:p>
          </p:txBody>
        </p:sp>
        <p:sp>
          <p:nvSpPr>
            <p:cNvPr id="14" name="Rounded Rectangle 13"/>
            <p:cNvSpPr/>
            <p:nvPr/>
          </p:nvSpPr>
          <p:spPr>
            <a:xfrm>
              <a:off x="4768069" y="5124163"/>
              <a:ext cx="1033669" cy="82163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ZA" dirty="0" smtClean="0"/>
                <a:t>AM3</a:t>
              </a:r>
              <a:endParaRPr lang="en-ZA" dirty="0"/>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backgroundRemoval t="0" b="100000" l="9524" r="89975"/>
                      </a14:imgEffect>
                      <a14:imgEffect>
                        <a14:saturation sat="400000"/>
                      </a14:imgEffect>
                    </a14:imgLayer>
                  </a14:imgProps>
                </a:ext>
              </a:extLst>
            </a:blip>
            <a:stretch>
              <a:fillRect/>
            </a:stretch>
          </p:blipFill>
          <p:spPr>
            <a:xfrm>
              <a:off x="595961" y="5370771"/>
              <a:ext cx="450050" cy="327104"/>
            </a:xfrm>
            <a:prstGeom prst="rect">
              <a:avLst/>
            </a:prstGeom>
          </p:spPr>
        </p:pic>
        <p:pic>
          <p:nvPicPr>
            <p:cNvPr id="19" name="Picture 18"/>
            <p:cNvPicPr>
              <a:picLocks noChangeAspect="1"/>
            </p:cNvPicPr>
            <p:nvPr/>
          </p:nvPicPr>
          <p:blipFill>
            <a:blip r:embed="rId2">
              <a:extLst>
                <a:ext uri="{BEBA8EAE-BF5A-486C-A8C5-ECC9F3942E4B}">
                  <a14:imgProps xmlns:a14="http://schemas.microsoft.com/office/drawing/2010/main">
                    <a14:imgLayer r:embed="rId3">
                      <a14:imgEffect>
                        <a14:backgroundRemoval t="0" b="100000" l="9524" r="89975"/>
                      </a14:imgEffect>
                      <a14:imgEffect>
                        <a14:saturation sat="400000"/>
                      </a14:imgEffect>
                    </a14:imgLayer>
                  </a14:imgProps>
                </a:ext>
              </a:extLst>
            </a:blip>
            <a:stretch>
              <a:fillRect/>
            </a:stretch>
          </p:blipFill>
          <p:spPr>
            <a:xfrm>
              <a:off x="2549656" y="5370771"/>
              <a:ext cx="450050" cy="327104"/>
            </a:xfrm>
            <a:prstGeom prst="rect">
              <a:avLst/>
            </a:prstGeom>
          </p:spPr>
        </p:pic>
        <p:pic>
          <p:nvPicPr>
            <p:cNvPr id="20" name="Picture 19"/>
            <p:cNvPicPr>
              <a:picLocks noChangeAspect="1"/>
            </p:cNvPicPr>
            <p:nvPr/>
          </p:nvPicPr>
          <p:blipFill>
            <a:blip r:embed="rId2">
              <a:extLst>
                <a:ext uri="{BEBA8EAE-BF5A-486C-A8C5-ECC9F3942E4B}">
                  <a14:imgProps xmlns:a14="http://schemas.microsoft.com/office/drawing/2010/main">
                    <a14:imgLayer r:embed="rId3">
                      <a14:imgEffect>
                        <a14:backgroundRemoval t="0" b="100000" l="9524" r="89975"/>
                      </a14:imgEffect>
                      <a14:imgEffect>
                        <a14:saturation sat="400000"/>
                      </a14:imgEffect>
                    </a14:imgLayer>
                  </a14:imgProps>
                </a:ext>
              </a:extLst>
            </a:blip>
            <a:stretch>
              <a:fillRect/>
            </a:stretch>
          </p:blipFill>
          <p:spPr>
            <a:xfrm>
              <a:off x="4360740" y="5370771"/>
              <a:ext cx="450050" cy="327104"/>
            </a:xfrm>
            <a:prstGeom prst="rect">
              <a:avLst/>
            </a:prstGeom>
          </p:spPr>
        </p:pic>
        <p:pic>
          <p:nvPicPr>
            <p:cNvPr id="21" name="Picture 20"/>
            <p:cNvPicPr>
              <a:picLocks noChangeAspect="1"/>
            </p:cNvPicPr>
            <p:nvPr/>
          </p:nvPicPr>
          <p:blipFill>
            <a:blip r:embed="rId2">
              <a:extLst>
                <a:ext uri="{BEBA8EAE-BF5A-486C-A8C5-ECC9F3942E4B}">
                  <a14:imgProps xmlns:a14="http://schemas.microsoft.com/office/drawing/2010/main">
                    <a14:imgLayer r:embed="rId3">
                      <a14:imgEffect>
                        <a14:backgroundRemoval t="0" b="100000" l="9524" r="89975"/>
                      </a14:imgEffect>
                      <a14:imgEffect>
                        <a14:saturation sat="400000"/>
                      </a14:imgEffect>
                    </a14:imgLayer>
                  </a14:imgProps>
                </a:ext>
              </a:extLst>
            </a:blip>
            <a:stretch>
              <a:fillRect/>
            </a:stretch>
          </p:blipFill>
          <p:spPr>
            <a:xfrm>
              <a:off x="6209067" y="5358176"/>
              <a:ext cx="450050" cy="327104"/>
            </a:xfrm>
            <a:prstGeom prst="rect">
              <a:avLst/>
            </a:prstGeom>
          </p:spPr>
        </p:pic>
        <p:cxnSp>
          <p:nvCxnSpPr>
            <p:cNvPr id="23" name="Straight Connector 22"/>
            <p:cNvCxnSpPr/>
            <p:nvPr/>
          </p:nvCxnSpPr>
          <p:spPr>
            <a:xfrm>
              <a:off x="2449127" y="4530944"/>
              <a:ext cx="0" cy="1626231"/>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595961" y="4557655"/>
              <a:ext cx="0" cy="1626231"/>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a:off x="4360740" y="4557655"/>
              <a:ext cx="0" cy="1626231"/>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a:off x="6209067" y="4558312"/>
              <a:ext cx="0" cy="1626231"/>
            </a:xfrm>
            <a:prstGeom prst="line">
              <a:avLst/>
            </a:prstGeom>
            <a:ln>
              <a:prstDash val="sysDash"/>
            </a:ln>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7822290" y="4545060"/>
              <a:ext cx="0" cy="1626231"/>
            </a:xfrm>
            <a:prstGeom prst="line">
              <a:avLst/>
            </a:prstGeom>
            <a:ln>
              <a:prstDash val="sysDash"/>
            </a:ln>
          </p:spPr>
          <p:style>
            <a:lnRef idx="3">
              <a:schemeClr val="dk1"/>
            </a:lnRef>
            <a:fillRef idx="0">
              <a:schemeClr val="dk1"/>
            </a:fillRef>
            <a:effectRef idx="2">
              <a:schemeClr val="dk1"/>
            </a:effectRef>
            <a:fontRef idx="minor">
              <a:schemeClr val="tx1"/>
            </a:fontRef>
          </p:style>
        </p:cxnSp>
        <p:sp>
          <p:nvSpPr>
            <p:cNvPr id="31" name="TextBox 30"/>
            <p:cNvSpPr txBox="1"/>
            <p:nvPr/>
          </p:nvSpPr>
          <p:spPr>
            <a:xfrm>
              <a:off x="1082060" y="4567328"/>
              <a:ext cx="671979" cy="369332"/>
            </a:xfrm>
            <a:prstGeom prst="rect">
              <a:avLst/>
            </a:prstGeom>
            <a:noFill/>
          </p:spPr>
          <p:txBody>
            <a:bodyPr wrap="none" rtlCol="0">
              <a:spAutoFit/>
            </a:bodyPr>
            <a:lstStyle/>
            <a:p>
              <a:r>
                <a:rPr lang="en-ZA" dirty="0" smtClean="0"/>
                <a:t>2000</a:t>
              </a:r>
              <a:endParaRPr lang="en-ZA" dirty="0"/>
            </a:p>
          </p:txBody>
        </p:sp>
        <p:sp>
          <p:nvSpPr>
            <p:cNvPr id="32" name="TextBox 31"/>
            <p:cNvSpPr txBox="1"/>
            <p:nvPr/>
          </p:nvSpPr>
          <p:spPr>
            <a:xfrm>
              <a:off x="2989760" y="4557655"/>
              <a:ext cx="671979" cy="369332"/>
            </a:xfrm>
            <a:prstGeom prst="rect">
              <a:avLst/>
            </a:prstGeom>
            <a:noFill/>
          </p:spPr>
          <p:txBody>
            <a:bodyPr wrap="none" rtlCol="0">
              <a:spAutoFit/>
            </a:bodyPr>
            <a:lstStyle/>
            <a:p>
              <a:r>
                <a:rPr lang="en-ZA" dirty="0" smtClean="0"/>
                <a:t>2005</a:t>
              </a:r>
              <a:endParaRPr lang="en-ZA" dirty="0"/>
            </a:p>
          </p:txBody>
        </p:sp>
        <p:sp>
          <p:nvSpPr>
            <p:cNvPr id="33" name="TextBox 32"/>
            <p:cNvSpPr txBox="1"/>
            <p:nvPr/>
          </p:nvSpPr>
          <p:spPr>
            <a:xfrm>
              <a:off x="4997434" y="4567742"/>
              <a:ext cx="671979" cy="369332"/>
            </a:xfrm>
            <a:prstGeom prst="rect">
              <a:avLst/>
            </a:prstGeom>
            <a:noFill/>
          </p:spPr>
          <p:txBody>
            <a:bodyPr wrap="none" rtlCol="0">
              <a:spAutoFit/>
            </a:bodyPr>
            <a:lstStyle/>
            <a:p>
              <a:r>
                <a:rPr lang="en-ZA" dirty="0" smtClean="0"/>
                <a:t>2010</a:t>
              </a:r>
              <a:endParaRPr lang="en-ZA" dirty="0"/>
            </a:p>
          </p:txBody>
        </p:sp>
        <p:sp>
          <p:nvSpPr>
            <p:cNvPr id="34" name="TextBox 33"/>
            <p:cNvSpPr txBox="1"/>
            <p:nvPr/>
          </p:nvSpPr>
          <p:spPr>
            <a:xfrm>
              <a:off x="6616397" y="4567328"/>
              <a:ext cx="671979" cy="369332"/>
            </a:xfrm>
            <a:prstGeom prst="rect">
              <a:avLst/>
            </a:prstGeom>
            <a:noFill/>
          </p:spPr>
          <p:txBody>
            <a:bodyPr wrap="none" rtlCol="0">
              <a:spAutoFit/>
            </a:bodyPr>
            <a:lstStyle/>
            <a:p>
              <a:r>
                <a:rPr lang="en-ZA" dirty="0" smtClean="0"/>
                <a:t>2015</a:t>
              </a:r>
              <a:endParaRPr lang="en-ZA" dirty="0"/>
            </a:p>
          </p:txBody>
        </p:sp>
        <p:sp>
          <p:nvSpPr>
            <p:cNvPr id="37" name="TextBox 36"/>
            <p:cNvSpPr txBox="1"/>
            <p:nvPr/>
          </p:nvSpPr>
          <p:spPr>
            <a:xfrm>
              <a:off x="2982831" y="6144388"/>
              <a:ext cx="2629246" cy="369332"/>
            </a:xfrm>
            <a:prstGeom prst="rect">
              <a:avLst/>
            </a:prstGeom>
            <a:noFill/>
          </p:spPr>
          <p:txBody>
            <a:bodyPr wrap="none" rtlCol="0">
              <a:spAutoFit/>
            </a:bodyPr>
            <a:lstStyle/>
            <a:p>
              <a:r>
                <a:rPr lang="en-ZA" dirty="0"/>
                <a:t>Architecture Landscape</a:t>
              </a:r>
            </a:p>
          </p:txBody>
        </p:sp>
        <p:sp>
          <p:nvSpPr>
            <p:cNvPr id="15" name="Rounded Rectangle 14"/>
            <p:cNvSpPr/>
            <p:nvPr/>
          </p:nvSpPr>
          <p:spPr>
            <a:xfrm>
              <a:off x="6588273" y="5123506"/>
              <a:ext cx="1033669" cy="82163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ZA" dirty="0" smtClean="0"/>
                <a:t>AM4</a:t>
              </a:r>
              <a:endParaRPr lang="en-ZA" dirty="0"/>
            </a:p>
          </p:txBody>
        </p:sp>
      </p:grpSp>
    </p:spTree>
    <p:extLst>
      <p:ext uri="{BB962C8B-B14F-4D97-AF65-F5344CB8AC3E}">
        <p14:creationId xmlns:p14="http://schemas.microsoft.com/office/powerpoint/2010/main" val="250325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Architecture Landscape</a:t>
            </a:r>
          </a:p>
        </p:txBody>
      </p:sp>
      <p:pic>
        <p:nvPicPr>
          <p:cNvPr id="7" name="Content Placeholder 6"/>
          <p:cNvPicPr>
            <a:picLocks noGrp="1" noChangeAspect="1"/>
          </p:cNvPicPr>
          <p:nvPr>
            <p:ph idx="1"/>
          </p:nvPr>
        </p:nvPicPr>
        <p:blipFill rotWithShape="1">
          <a:blip r:embed="rId2"/>
          <a:srcRect l="33340" t="20356" r="21011" b="11418"/>
          <a:stretch/>
        </p:blipFill>
        <p:spPr>
          <a:xfrm>
            <a:off x="1233715" y="1587918"/>
            <a:ext cx="6212114" cy="5219901"/>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96</a:t>
            </a:fld>
            <a:endParaRPr lang="en-US" dirty="0"/>
          </a:p>
        </p:txBody>
      </p:sp>
      <p:sp>
        <p:nvSpPr>
          <p:cNvPr id="5" name="Rectangle 4"/>
          <p:cNvSpPr/>
          <p:nvPr/>
        </p:nvSpPr>
        <p:spPr>
          <a:xfrm>
            <a:off x="162180" y="941587"/>
            <a:ext cx="8735077" cy="646331"/>
          </a:xfrm>
          <a:prstGeom prst="rect">
            <a:avLst/>
          </a:prstGeom>
        </p:spPr>
        <p:txBody>
          <a:bodyPr wrap="square">
            <a:spAutoFit/>
          </a:bodyPr>
          <a:lstStyle/>
          <a:p>
            <a:r>
              <a:rPr lang="en-ZA" dirty="0" smtClean="0">
                <a:solidFill>
                  <a:srgbClr val="333333"/>
                </a:solidFill>
                <a:latin typeface="Arial" panose="020B0604020202020204" pitchFamily="34" charset="0"/>
              </a:rPr>
              <a:t>Levels </a:t>
            </a:r>
            <a:r>
              <a:rPr lang="en-ZA" dirty="0">
                <a:solidFill>
                  <a:srgbClr val="333333"/>
                </a:solidFill>
                <a:latin typeface="Arial" panose="020B0604020202020204" pitchFamily="34" charset="0"/>
              </a:rPr>
              <a:t>provide a framework for dividing the Architecture Landscape into three levels of granularity:</a:t>
            </a:r>
            <a:endParaRPr lang="en-ZA" dirty="0"/>
          </a:p>
        </p:txBody>
      </p:sp>
      <p:sp>
        <p:nvSpPr>
          <p:cNvPr id="8" name="Rectangle 7"/>
          <p:cNvSpPr/>
          <p:nvPr/>
        </p:nvSpPr>
        <p:spPr>
          <a:xfrm>
            <a:off x="4978400" y="1466760"/>
            <a:ext cx="2032000" cy="608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1109946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Foundation </a:t>
            </a:r>
            <a:r>
              <a:rPr lang="en-ZA" dirty="0"/>
              <a:t>Architecture: Technical Reference </a:t>
            </a:r>
            <a:r>
              <a:rPr lang="en-ZA" dirty="0" smtClean="0"/>
              <a:t>Model (TRM)</a:t>
            </a:r>
            <a:endParaRPr lang="en-ZA" dirty="0"/>
          </a:p>
        </p:txBody>
      </p:sp>
      <p:sp>
        <p:nvSpPr>
          <p:cNvPr id="3" name="Content Placeholder 2"/>
          <p:cNvSpPr>
            <a:spLocks noGrp="1"/>
          </p:cNvSpPr>
          <p:nvPr>
            <p:ph idx="1"/>
          </p:nvPr>
        </p:nvSpPr>
        <p:spPr/>
        <p:txBody>
          <a:bodyPr/>
          <a:lstStyle/>
          <a:p>
            <a:r>
              <a:rPr lang="en-ZA" dirty="0" smtClean="0"/>
              <a:t>The </a:t>
            </a:r>
            <a:r>
              <a:rPr lang="en-ZA" dirty="0"/>
              <a:t>Foundation Architecture is embodied within the Technical Reference Model (TRM), which provides a model and taxonomy of generic platform services</a:t>
            </a:r>
            <a:r>
              <a:rPr lang="en-ZA" dirty="0" smtClean="0"/>
              <a:t>.</a:t>
            </a:r>
          </a:p>
          <a:p>
            <a:r>
              <a:rPr lang="en-ZA" dirty="0"/>
              <a:t>The TRM is universally applicable and, therefore, can be used to build any system architecture</a:t>
            </a:r>
            <a:r>
              <a:rPr lang="en-ZA" dirty="0" smtClean="0"/>
              <a:t>.</a:t>
            </a:r>
          </a:p>
          <a:p>
            <a:r>
              <a:rPr lang="en-ZA" dirty="0"/>
              <a:t>Any TRM has two main components</a:t>
            </a:r>
            <a:r>
              <a:rPr lang="en-ZA" dirty="0" smtClean="0"/>
              <a:t>: (same as III-RM)</a:t>
            </a:r>
          </a:p>
          <a:p>
            <a:pPr>
              <a:buFont typeface="+mj-lt"/>
              <a:buAutoNum type="arabicPeriod"/>
            </a:pPr>
            <a:r>
              <a:rPr lang="en-ZA" dirty="0"/>
              <a:t>A </a:t>
            </a:r>
            <a:r>
              <a:rPr lang="en-ZA" b="1" dirty="0">
                <a:solidFill>
                  <a:srgbClr val="D54E28"/>
                </a:solidFill>
              </a:rPr>
              <a:t>taxonomy</a:t>
            </a:r>
            <a:r>
              <a:rPr lang="en-ZA" dirty="0"/>
              <a:t>, which defines terminology, and provides a coherent description of the components and conceptual structure of an information </a:t>
            </a:r>
            <a:r>
              <a:rPr lang="en-ZA" dirty="0" smtClean="0"/>
              <a:t>system.</a:t>
            </a:r>
            <a:endParaRPr lang="en-ZA" dirty="0"/>
          </a:p>
          <a:p>
            <a:pPr>
              <a:buFont typeface="+mj-lt"/>
              <a:buAutoNum type="arabicPeriod"/>
            </a:pPr>
            <a:r>
              <a:rPr lang="en-ZA" dirty="0"/>
              <a:t>An associated </a:t>
            </a:r>
            <a:r>
              <a:rPr lang="en-ZA" b="1" dirty="0">
                <a:solidFill>
                  <a:srgbClr val="D54E28"/>
                </a:solidFill>
              </a:rPr>
              <a:t>TRM graphic</a:t>
            </a:r>
            <a:r>
              <a:rPr lang="en-ZA" dirty="0"/>
              <a:t>, which provides a visual representation of the taxonomy, as an aid to </a:t>
            </a:r>
            <a:r>
              <a:rPr lang="en-ZA" dirty="0" smtClean="0"/>
              <a:t>understanding.</a:t>
            </a:r>
            <a:endParaRPr lang="en-ZA" dirty="0"/>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199054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Foundation Architecture: Technical Reference Model (TRM)</a:t>
            </a:r>
          </a:p>
        </p:txBody>
      </p:sp>
      <p:pic>
        <p:nvPicPr>
          <p:cNvPr id="5" name="Content Placeholder 4"/>
          <p:cNvPicPr>
            <a:picLocks noGrp="1" noChangeAspect="1"/>
          </p:cNvPicPr>
          <p:nvPr>
            <p:ph idx="1"/>
          </p:nvPr>
        </p:nvPicPr>
        <p:blipFill rotWithShape="1">
          <a:blip r:embed="rId2"/>
          <a:srcRect l="37778" t="24303" r="26083" b="7471"/>
          <a:stretch/>
        </p:blipFill>
        <p:spPr>
          <a:xfrm>
            <a:off x="2409372" y="1419853"/>
            <a:ext cx="5123543" cy="5438147"/>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98</a:t>
            </a:fld>
            <a:endParaRPr lang="en-US" dirty="0"/>
          </a:p>
        </p:txBody>
      </p:sp>
      <p:sp>
        <p:nvSpPr>
          <p:cNvPr id="6" name="Rectangle 5"/>
          <p:cNvSpPr/>
          <p:nvPr/>
        </p:nvSpPr>
        <p:spPr>
          <a:xfrm>
            <a:off x="280580" y="1662277"/>
            <a:ext cx="1496692" cy="369332"/>
          </a:xfrm>
          <a:prstGeom prst="rect">
            <a:avLst/>
          </a:prstGeom>
        </p:spPr>
        <p:txBody>
          <a:bodyPr wrap="none">
            <a:spAutoFit/>
          </a:bodyPr>
          <a:lstStyle/>
          <a:p>
            <a:r>
              <a:rPr lang="en-ZA" b="1" dirty="0">
                <a:solidFill>
                  <a:srgbClr val="D54E28"/>
                </a:solidFill>
              </a:rPr>
              <a:t>TRM graphic</a:t>
            </a:r>
            <a:endParaRPr lang="en-ZA" dirty="0"/>
          </a:p>
        </p:txBody>
      </p:sp>
    </p:spTree>
    <p:extLst>
      <p:ext uri="{BB962C8B-B14F-4D97-AF65-F5344CB8AC3E}">
        <p14:creationId xmlns:p14="http://schemas.microsoft.com/office/powerpoint/2010/main" val="36349882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Integrated Information Infrastructure Reference </a:t>
            </a:r>
            <a:r>
              <a:rPr lang="en-ZA" dirty="0" smtClean="0"/>
              <a:t>Model (III-RM)</a:t>
            </a:r>
            <a:endParaRPr lang="en-ZA" dirty="0"/>
          </a:p>
        </p:txBody>
      </p:sp>
      <p:sp>
        <p:nvSpPr>
          <p:cNvPr id="3" name="Content Placeholder 2"/>
          <p:cNvSpPr>
            <a:spLocks noGrp="1"/>
          </p:cNvSpPr>
          <p:nvPr>
            <p:ph idx="1"/>
          </p:nvPr>
        </p:nvSpPr>
        <p:spPr>
          <a:xfrm>
            <a:off x="162180" y="2933963"/>
            <a:ext cx="9636359" cy="3118494"/>
          </a:xfrm>
        </p:spPr>
        <p:txBody>
          <a:bodyPr/>
          <a:lstStyle/>
          <a:p>
            <a:r>
              <a:rPr lang="en-ZA" dirty="0"/>
              <a:t>The III-RM is a subset of the TOGAF TRM in terms of its overall scope, but it also expands certain parts of the TRM - in particular, the business applications and infrastructure applications parts - in order to provide help in addressing one of the key challenges facing the enterprise architect today: the need to design an integrated information infrastructure to enable </a:t>
            </a:r>
            <a:r>
              <a:rPr lang="en-ZA" dirty="0" err="1" smtClean="0"/>
              <a:t>Boundaryless</a:t>
            </a:r>
            <a:r>
              <a:rPr lang="en-ZA" dirty="0" smtClean="0"/>
              <a:t> </a:t>
            </a:r>
            <a:r>
              <a:rPr lang="en-ZA" dirty="0"/>
              <a:t>Information Flow</a:t>
            </a:r>
            <a:r>
              <a:rPr lang="en-ZA" dirty="0" smtClean="0"/>
              <a:t>.</a:t>
            </a:r>
          </a:p>
          <a:p>
            <a:r>
              <a:rPr lang="en-ZA" dirty="0"/>
              <a:t>The model assumes the underlying existence of a computing and network platform, as described in the </a:t>
            </a:r>
            <a:r>
              <a:rPr lang="en-ZA" dirty="0" smtClean="0"/>
              <a:t>TRM.</a:t>
            </a:r>
          </a:p>
          <a:p>
            <a:endParaRPr lang="en-ZA" dirty="0" smtClean="0"/>
          </a:p>
          <a:p>
            <a:endParaRPr lang="en-Z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99</a:t>
            </a:fld>
            <a:endParaRPr lang="en-US" dirty="0"/>
          </a:p>
        </p:txBody>
      </p:sp>
      <p:sp>
        <p:nvSpPr>
          <p:cNvPr id="5" name="TextBox 4"/>
          <p:cNvSpPr txBox="1"/>
          <p:nvPr/>
        </p:nvSpPr>
        <p:spPr>
          <a:xfrm>
            <a:off x="162180" y="1885067"/>
            <a:ext cx="9905276" cy="369332"/>
          </a:xfrm>
          <a:prstGeom prst="rect">
            <a:avLst/>
          </a:prstGeom>
          <a:noFill/>
        </p:spPr>
        <p:txBody>
          <a:bodyPr wrap="none" rtlCol="0">
            <a:spAutoFit/>
          </a:bodyPr>
          <a:lstStyle/>
          <a:p>
            <a:r>
              <a:rPr lang="en-ZA" i="1" dirty="0" smtClean="0">
                <a:solidFill>
                  <a:schemeClr val="bg1">
                    <a:lumMod val="65000"/>
                  </a:schemeClr>
                </a:solidFill>
              </a:rPr>
              <a:t>“The ability of information to permeate boundaries such as departments and organisations.”</a:t>
            </a:r>
            <a:endParaRPr lang="en-ZA" i="1" dirty="0">
              <a:solidFill>
                <a:schemeClr val="bg1">
                  <a:lumMod val="65000"/>
                </a:schemeClr>
              </a:solidFill>
            </a:endParaRPr>
          </a:p>
        </p:txBody>
      </p:sp>
      <p:grpSp>
        <p:nvGrpSpPr>
          <p:cNvPr id="7" name="Group 6"/>
          <p:cNvGrpSpPr/>
          <p:nvPr/>
        </p:nvGrpSpPr>
        <p:grpSpPr>
          <a:xfrm>
            <a:off x="7800466" y="4722974"/>
            <a:ext cx="3327335" cy="1669141"/>
            <a:chOff x="1799776" y="949927"/>
            <a:chExt cx="8197400" cy="3742151"/>
          </a:xfrm>
        </p:grpSpPr>
        <p:sp>
          <p:nvSpPr>
            <p:cNvPr id="8" name="Rectangle 7"/>
            <p:cNvSpPr/>
            <p:nvPr/>
          </p:nvSpPr>
          <p:spPr>
            <a:xfrm>
              <a:off x="1799776" y="1897148"/>
              <a:ext cx="7155540" cy="279493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ZA"/>
            </a:p>
          </p:txBody>
        </p:sp>
        <p:pic>
          <p:nvPicPr>
            <p:cNvPr id="9" name="Picture 2" descr="http://swanwellness.com/wp-content/uploads/2013/07/light-bulb-0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000" l="10000" r="90000"/>
                      </a14:imgEffect>
                    </a14:imgLayer>
                  </a14:imgProps>
                </a:ext>
                <a:ext uri="{28A0092B-C50C-407E-A947-70E740481C1C}">
                  <a14:useLocalDpi xmlns:a14="http://schemas.microsoft.com/office/drawing/2010/main" val="0"/>
                </a:ext>
              </a:extLst>
            </a:blip>
            <a:srcRect/>
            <a:stretch>
              <a:fillRect/>
            </a:stretch>
          </p:blipFill>
          <p:spPr bwMode="auto">
            <a:xfrm>
              <a:off x="7913455" y="949927"/>
              <a:ext cx="2083721" cy="234468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7894749" y="5406126"/>
            <a:ext cx="2715875" cy="646331"/>
          </a:xfrm>
          <a:prstGeom prst="rect">
            <a:avLst/>
          </a:prstGeom>
        </p:spPr>
        <p:txBody>
          <a:bodyPr wrap="square">
            <a:spAutoFit/>
          </a:bodyPr>
          <a:lstStyle/>
          <a:p>
            <a:r>
              <a:rPr lang="en-ZA" dirty="0" smtClean="0">
                <a:solidFill>
                  <a:schemeClr val="bg1"/>
                </a:solidFill>
              </a:rPr>
              <a:t>This is a </a:t>
            </a:r>
            <a:r>
              <a:rPr lang="en-ZA" b="1" dirty="0" smtClean="0">
                <a:solidFill>
                  <a:schemeClr val="bg1"/>
                </a:solidFill>
              </a:rPr>
              <a:t>Common </a:t>
            </a:r>
            <a:r>
              <a:rPr lang="en-ZA" b="1" dirty="0">
                <a:solidFill>
                  <a:schemeClr val="bg1"/>
                </a:solidFill>
              </a:rPr>
              <a:t>Systems </a:t>
            </a:r>
            <a:r>
              <a:rPr lang="en-ZA" b="1" dirty="0" smtClean="0">
                <a:solidFill>
                  <a:schemeClr val="bg1"/>
                </a:solidFill>
              </a:rPr>
              <a:t>Architecture.</a:t>
            </a:r>
            <a:endParaRPr lang="en-ZA" b="1" dirty="0">
              <a:solidFill>
                <a:schemeClr val="bg1"/>
              </a:solidFill>
            </a:endParaRPr>
          </a:p>
        </p:txBody>
      </p:sp>
    </p:spTree>
    <p:extLst>
      <p:ext uri="{BB962C8B-B14F-4D97-AF65-F5344CB8AC3E}">
        <p14:creationId xmlns:p14="http://schemas.microsoft.com/office/powerpoint/2010/main" val="159484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0" grpId="0" build="p"/>
    </p:bldLst>
  </p:timing>
</p:sld>
</file>

<file path=ppt/theme/theme1.xml><?xml version="1.0" encoding="utf-8"?>
<a:theme xmlns:a="http://schemas.openxmlformats.org/drawingml/2006/main" name="Zimele 1">
  <a:themeElements>
    <a:clrScheme name="Facet HD - cor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HD - core">
      <a:majorFont>
        <a:latin typeface="Trebuchet MS"/>
        <a:ea typeface=""/>
        <a:cs typeface=""/>
      </a:majorFont>
      <a:minorFont>
        <a:latin typeface="Trebuchet MS"/>
        <a:ea typeface=""/>
        <a:cs typeface=""/>
      </a:minorFont>
    </a:fontScheme>
    <a:fmtScheme name="Facet HD - cor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Zimele 1" id="{A3E89FC8-A62D-4972-8021-C0242A8CD3F6}" vid="{C43B98FF-1421-4E2D-8A43-F5AE2FBEACA7}"/>
    </a:ext>
  </a:extLst>
</a:theme>
</file>

<file path=ppt/theme/theme2.xml><?xml version="1.0" encoding="utf-8"?>
<a:theme xmlns:a="http://schemas.openxmlformats.org/drawingml/2006/main" name="3_Facet">
  <a:themeElements>
    <a:clrScheme name="Facet HD - cor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HD - core">
      <a:majorFont>
        <a:latin typeface="Trebuchet MS"/>
        <a:ea typeface=""/>
        <a:cs typeface=""/>
      </a:majorFont>
      <a:minorFont>
        <a:latin typeface="Trebuchet MS"/>
        <a:ea typeface=""/>
        <a:cs typeface=""/>
      </a:minorFont>
    </a:fontScheme>
    <a:fmtScheme name="Facet HD - cor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Zimele 1</Template>
  <TotalTime>15886</TotalTime>
  <Words>7963</Words>
  <Application>Microsoft Office PowerPoint</Application>
  <PresentationFormat>Custom</PresentationFormat>
  <Paragraphs>864</Paragraphs>
  <Slides>101</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Slide Titles</vt:lpstr>
      </vt:variant>
      <vt:variant>
        <vt:i4>101</vt:i4>
      </vt:variant>
      <vt:variant>
        <vt:lpstr>Custom Shows</vt:lpstr>
      </vt:variant>
      <vt:variant>
        <vt:i4>19</vt:i4>
      </vt:variant>
    </vt:vector>
  </HeadingPairs>
  <TitlesOfParts>
    <vt:vector size="128" baseType="lpstr">
      <vt:lpstr>Arial</vt:lpstr>
      <vt:lpstr>ArialMT</vt:lpstr>
      <vt:lpstr>MetaPlusNormal-Roman</vt:lpstr>
      <vt:lpstr>Times New Roman</vt:lpstr>
      <vt:lpstr>Trebuchet MS</vt:lpstr>
      <vt:lpstr>Wingdings 3</vt:lpstr>
      <vt:lpstr>Zimele 1</vt:lpstr>
      <vt:lpstr>3_Facet</vt:lpstr>
      <vt:lpstr>TOGAF 9.1</vt:lpstr>
      <vt:lpstr> Welcome!</vt:lpstr>
      <vt:lpstr>TOGAF 9.1 Parts</vt:lpstr>
      <vt:lpstr>What is TOGAF?</vt:lpstr>
      <vt:lpstr>What is Architecture in the Context of TOGAF?</vt:lpstr>
      <vt:lpstr>Key Terms</vt:lpstr>
      <vt:lpstr>Key Terms</vt:lpstr>
      <vt:lpstr>Key Terms</vt:lpstr>
      <vt:lpstr>Key Terms</vt:lpstr>
      <vt:lpstr>The ADM</vt:lpstr>
      <vt:lpstr>PowerPoint Presentation</vt:lpstr>
      <vt:lpstr>Preliminary </vt:lpstr>
      <vt:lpstr>Objective</vt:lpstr>
      <vt:lpstr>Approach</vt:lpstr>
      <vt:lpstr>Defining the Enterprise</vt:lpstr>
      <vt:lpstr>Identifying key drivers and elements in the organizational context</vt:lpstr>
      <vt:lpstr>Defining The Requirements For Architecture Work</vt:lpstr>
      <vt:lpstr>Defining The Architecture Principles</vt:lpstr>
      <vt:lpstr>Example Principle</vt:lpstr>
      <vt:lpstr>Management Frameworks</vt:lpstr>
      <vt:lpstr>Preliminary Phase Steps</vt:lpstr>
      <vt:lpstr>Architecture Vision </vt:lpstr>
      <vt:lpstr>Objective</vt:lpstr>
      <vt:lpstr>Creating the Architecture Vision</vt:lpstr>
      <vt:lpstr>Business Scenarios</vt:lpstr>
      <vt:lpstr>Phase A Steps</vt:lpstr>
      <vt:lpstr>Business Architecture</vt:lpstr>
      <vt:lpstr>Objective</vt:lpstr>
      <vt:lpstr> Developing the Baseline Description</vt:lpstr>
      <vt:lpstr>Business Modelling</vt:lpstr>
      <vt:lpstr>Architecture Repository</vt:lpstr>
      <vt:lpstr>The Architecture Repository</vt:lpstr>
      <vt:lpstr>The Architecture Repository</vt:lpstr>
      <vt:lpstr>Phase B Steps</vt:lpstr>
      <vt:lpstr>Information Systems Architectures</vt:lpstr>
      <vt:lpstr>Objective</vt:lpstr>
      <vt:lpstr>Data Architecture part of Phase C (Objectives)</vt:lpstr>
      <vt:lpstr>Key Considerations for Data Architecture</vt:lpstr>
      <vt:lpstr>Key Considerations for Data Architecture</vt:lpstr>
      <vt:lpstr>Key Considerations for Data Architecture</vt:lpstr>
      <vt:lpstr>Phase C Data Architecture Steps</vt:lpstr>
      <vt:lpstr>Applications Architecture part of Phase C (Objectives)</vt:lpstr>
      <vt:lpstr>Phase C Applications Architecture Steps</vt:lpstr>
      <vt:lpstr>Technology Architecture</vt:lpstr>
      <vt:lpstr>Objectives</vt:lpstr>
      <vt:lpstr>The Architecture Repository</vt:lpstr>
      <vt:lpstr>Phase D Steps</vt:lpstr>
      <vt:lpstr>Opportunities &amp; Solutions</vt:lpstr>
      <vt:lpstr>Objective</vt:lpstr>
      <vt:lpstr>Phase E Steps</vt:lpstr>
      <vt:lpstr>Migration Planning</vt:lpstr>
      <vt:lpstr>Objective</vt:lpstr>
      <vt:lpstr>Phase F Steps</vt:lpstr>
      <vt:lpstr>Implementation Governance</vt:lpstr>
      <vt:lpstr>Objective</vt:lpstr>
      <vt:lpstr>PowerPoint Presentation</vt:lpstr>
      <vt:lpstr>Approach</vt:lpstr>
      <vt:lpstr>Approach</vt:lpstr>
      <vt:lpstr>Architecture Governance</vt:lpstr>
      <vt:lpstr>Architecture Governance : Characteristics</vt:lpstr>
      <vt:lpstr>Architecture Governance Framework </vt:lpstr>
      <vt:lpstr>Architecture Governance Framework </vt:lpstr>
      <vt:lpstr>Phase G Steps</vt:lpstr>
      <vt:lpstr>Architecture Change Management</vt:lpstr>
      <vt:lpstr>Objective</vt:lpstr>
      <vt:lpstr>PowerPoint Presentation</vt:lpstr>
      <vt:lpstr>Drivers for Change</vt:lpstr>
      <vt:lpstr> Enterprise Architecture Change Management Process</vt:lpstr>
      <vt:lpstr>PowerPoint Presentation</vt:lpstr>
      <vt:lpstr>Phase H Steps</vt:lpstr>
      <vt:lpstr>Requirements Management</vt:lpstr>
      <vt:lpstr>Objective</vt:lpstr>
      <vt:lpstr>Architecture Content Framework</vt:lpstr>
      <vt:lpstr>Content Framework </vt:lpstr>
      <vt:lpstr>The relationships between deliverables, artefacts, and building blocks</vt:lpstr>
      <vt:lpstr>Content Metamodel</vt:lpstr>
      <vt:lpstr>Metamodel entities and Their Relationships</vt:lpstr>
      <vt:lpstr>Building Blocks</vt:lpstr>
      <vt:lpstr>The Enterprise Continuum</vt:lpstr>
      <vt:lpstr>The Enterprise Continuum</vt:lpstr>
      <vt:lpstr>The Architecture Continuum</vt:lpstr>
      <vt:lpstr>The Solutions Continuum</vt:lpstr>
      <vt:lpstr>Architecture Capability Framework</vt:lpstr>
      <vt:lpstr>Architecture Capability Framework</vt:lpstr>
      <vt:lpstr>TOGAF Document Categorization Model</vt:lpstr>
      <vt:lpstr>Version Management</vt:lpstr>
      <vt:lpstr>Stakeholder Management</vt:lpstr>
      <vt:lpstr>Gap Analysis</vt:lpstr>
      <vt:lpstr>Gap Analysis Example : </vt:lpstr>
      <vt:lpstr>Migration Planning Technique</vt:lpstr>
      <vt:lpstr>Iteration Cycles</vt:lpstr>
      <vt:lpstr>Views &amp; View Points</vt:lpstr>
      <vt:lpstr>Capability-Based Planning</vt:lpstr>
      <vt:lpstr>Capability-Based Planning</vt:lpstr>
      <vt:lpstr>Architecture Landscape</vt:lpstr>
      <vt:lpstr>Architecture Landscape</vt:lpstr>
      <vt:lpstr>Foundation Architecture: Technical Reference Model (TRM)</vt:lpstr>
      <vt:lpstr>Foundation Architecture: Technical Reference Model (TRM)</vt:lpstr>
      <vt:lpstr>Integrated Information Infrastructure Reference Model (III-RM)</vt:lpstr>
      <vt:lpstr>Integrated Information Infrastructure Reference Model (III-RM)</vt:lpstr>
      <vt:lpstr>PowerPoint Presentation</vt:lpstr>
      <vt:lpstr>O</vt:lpstr>
      <vt:lpstr>A</vt:lpstr>
      <vt:lpstr>B</vt:lpstr>
      <vt:lpstr>C</vt:lpstr>
      <vt:lpstr>D</vt:lpstr>
      <vt:lpstr>E</vt:lpstr>
      <vt:lpstr>F</vt:lpstr>
      <vt:lpstr>G</vt:lpstr>
      <vt:lpstr>H</vt:lpstr>
      <vt:lpstr>Req. Mangement</vt:lpstr>
      <vt:lpstr>Setps</vt:lpstr>
      <vt:lpstr>Introduction</vt:lpstr>
      <vt:lpstr>ADM</vt:lpstr>
      <vt:lpstr>Content Framework</vt:lpstr>
      <vt:lpstr>Continium</vt:lpstr>
      <vt:lpstr>Capability</vt:lpstr>
      <vt:lpstr>Guidelines</vt:lpstr>
      <vt:lpstr>Ref. Models</vt:lpstr>
      <vt:lpstr>Start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Mandebvu</dc:creator>
  <cp:lastModifiedBy>sam Mandebvu</cp:lastModifiedBy>
  <cp:revision>137</cp:revision>
  <dcterms:created xsi:type="dcterms:W3CDTF">2013-08-13T06:33:57Z</dcterms:created>
  <dcterms:modified xsi:type="dcterms:W3CDTF">2014-05-21T05:16:36Z</dcterms:modified>
</cp:coreProperties>
</file>